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de"/>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de" altLang="ko-KR" b="1">
                <a:solidFill>
                  <a:schemeClr val="tx1">
                    <a:lumMod val="50000"/>
                    <a:lumOff val="50000"/>
                  </a:schemeClr>
                </a:solidFill>
              </a:rPr>
              <a:t>Nr.16</a:t>
            </a:r>
            <a:r xmlns:a="http://schemas.openxmlformats.org/drawingml/2006/main">
              <a:rPr lang="de" altLang="en-US" b="1">
                <a:solidFill>
                  <a:schemeClr val="tx1">
                    <a:lumMod val="50000"/>
                    <a:lumOff val="50000"/>
                  </a:schemeClr>
                </a:solidFill>
              </a:rPr>
              <a:t> </a:t>
            </a:r>
            <a:r xmlns:a="http://schemas.openxmlformats.org/drawingml/2006/main">
              <a:rPr lang="de" altLang="ko-KR" b="1">
                <a:solidFill>
                  <a:schemeClr val="tx1">
                    <a:lumMod val="50000"/>
                    <a:lumOff val="50000"/>
                  </a:schemeClr>
                </a:solidFill>
              </a:rPr>
              <a:t>Der</a:t>
            </a:r>
            <a:r xmlns:a="http://schemas.openxmlformats.org/drawingml/2006/main">
              <a:rPr lang="de" altLang="en-US" b="1">
                <a:solidFill>
                  <a:schemeClr val="tx1">
                    <a:lumMod val="50000"/>
                    <a:lumOff val="50000"/>
                  </a:schemeClr>
                </a:solidFill>
              </a:rPr>
              <a:t> </a:t>
            </a:r>
            <a:r xmlns:a="http://schemas.openxmlformats.org/drawingml/2006/main">
              <a:rPr lang="de" altLang="ko-KR" b="1">
                <a:solidFill>
                  <a:schemeClr val="tx1">
                    <a:lumMod val="50000"/>
                    <a:lumOff val="50000"/>
                  </a:schemeClr>
                </a:solidFill>
              </a:rPr>
              <a:t>Wort</a:t>
            </a:r>
            <a:r xmlns:a="http://schemas.openxmlformats.org/drawingml/2006/main">
              <a:rPr lang="de" altLang="en-US" b="1">
                <a:solidFill>
                  <a:schemeClr val="tx1">
                    <a:lumMod val="50000"/>
                    <a:lumOff val="50000"/>
                  </a:schemeClr>
                </a:solidFill>
              </a:rPr>
              <a:t> </a:t>
            </a:r>
            <a:r xmlns:a="http://schemas.openxmlformats.org/drawingml/2006/main">
              <a:rPr lang="de" altLang="ko-KR" b="1">
                <a:solidFill>
                  <a:schemeClr val="tx1">
                    <a:lumMod val="50000"/>
                    <a:lumOff val="50000"/>
                  </a:schemeClr>
                </a:solidFill>
              </a:rPr>
              <a:t>von</a:t>
            </a:r>
            <a:r xmlns:a="http://schemas.openxmlformats.org/drawingml/2006/main">
              <a:rPr lang="de" altLang="en-US" b="1">
                <a:solidFill>
                  <a:schemeClr val="tx1">
                    <a:lumMod val="50000"/>
                    <a:lumOff val="50000"/>
                  </a:schemeClr>
                </a:solidFill>
              </a:rPr>
              <a:t> </a:t>
            </a:r>
            <a:r xmlns:a="http://schemas.openxmlformats.org/drawingml/2006/main">
              <a:rPr lang="de" altLang="ko-KR" b="1">
                <a:solidFill>
                  <a:schemeClr val="tx1">
                    <a:lumMod val="50000"/>
                    <a:lumOff val="50000"/>
                  </a:schemeClr>
                </a:solidFill>
              </a:rPr>
              <a:t>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de" altLang="ko-KR" sz="4000"/>
              <a:t>Gott rief Mose</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de" altLang="ko-KR" sz="4000">
                <a:solidFill>
                  <a:srgbClr val="FF0000"/>
                </a:solidFill>
              </a:rPr>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de" altLang="ko-KR" sz="3200">
                <a:solidFill>
                  <a:schemeClr val="tx1">
                    <a:lumMod val="65000"/>
                    <a:lumOff val="35000"/>
                  </a:schemeClr>
                </a:solidFill>
              </a:rPr>
              <a:t>Was sah Mose, als er Gottes Stimme hörte?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schöne Weinrebe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Wolke und Donner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brennender Busch</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geteiltes Meer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de" altLang="en-US" sz="2800">
                <a:solidFill>
                  <a:srgbClr val="FF0000"/>
                </a:solidFill>
              </a:rPr>
              <a:t>③ </a:t>
            </a:r>
            <a:r xmlns:a="http://schemas.openxmlformats.org/drawingml/2006/main">
              <a:rPr lang="de" altLang="ko-KR" sz="2800">
                <a:solidFill>
                  <a:srgbClr val="FF0000"/>
                </a:solidFill>
              </a:rPr>
              <a:t>brennender Busch</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b="1">
                <a:solidFill>
                  <a:schemeClr val="tx1">
                    <a:lumMod val="50000"/>
                    <a:lumOff val="50000"/>
                  </a:schemeClr>
                </a:solidFill>
              </a:rPr>
              <a:t>Nr. 25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400"/>
              <a:t>Gideon und seine 300 Männer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Heute</a:t>
            </a:r>
            <a:r xmlns:a="http://schemas.openxmlformats.org/drawingml/2006/main">
              <a:rPr lang="de" altLang="en-US" sz="4000">
                <a:solidFill>
                  <a:srgbClr val="FF0000"/>
                </a:solidFill>
              </a:rPr>
              <a:t> </a:t>
            </a:r>
            <a:r xmlns:a="http://schemas.openxmlformats.org/drawingml/2006/main">
              <a:rPr lang="de" altLang="ko-KR" sz="4000">
                <a:solidFill>
                  <a:srgbClr val="FF0000"/>
                </a:solidFill>
              </a:rPr>
              <a:t>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t>Als der Engel des HERRN Gideon erschien, sagte er: „Der HERR ist mit dir, mächtiger Krieger.“</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e" altLang="ko-KR" sz="2800">
                <a:solidFill>
                  <a:schemeClr val="tx1">
                    <a:lumMod val="65000"/>
                    <a:lumOff val="35000"/>
                  </a:schemeClr>
                </a:solidFill>
              </a:rPr>
              <a:t>Richter</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600">
                <a:solidFill>
                  <a:schemeClr val="tx1">
                    <a:lumMod val="65000"/>
                    <a:lumOff val="35000"/>
                  </a:schemeClr>
                </a:solidFill>
              </a:rPr>
              <a:t>Der Engel des Herrn erschien Gideon und sagte: „Gott ist mit dir, mächtiger Krieger.“ Gott gab ihm Sicherheit durch Tau und Vlies.</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Als er darauf vertraute, dass Gott ihn berufen hatte, zerstörte er Baal und seinen Altar, den die Israeliten verehrten.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Gott sagte zu Gideon, er solle Krieger auswählen, um die Midianiter zu besiegen. Nach Gottes Anweisung wurden nur 300 Männer ausgewählt.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Gott gab ihm einen wunderbaren Plan, sie anzugreifen. Gott ließ sie Trompeten und leere Krüge mit Fackeln darin haben.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Nachts führten Gideon und seine 300 Männer den Plan aus, den Gott ihnen gegeben hatte. Sie gewannen den Krieg gegen die Midianiter.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3600">
                <a:solidFill>
                  <a:schemeClr val="tx1">
                    <a:lumMod val="65000"/>
                    <a:lumOff val="35000"/>
                  </a:schemeClr>
                </a:solidFill>
              </a:rPr>
              <a:t>Gideon und seine 300 Männer gewannen den Krieg gegen zahlreiche Midianiter nur dadurch, dass sie Gottes Befehl gehorchten.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de" altLang="ko-KR" sz="3600">
                <a:solidFill>
                  <a:schemeClr val="tx1">
                    <a:lumMod val="65000"/>
                    <a:lumOff val="35000"/>
                  </a:schemeClr>
                </a:solidFill>
              </a:rPr>
              <a:t>Das Geheimnis, in meinem Leben zu gewinnen, besteht darin, Gott zu gehorchen.</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3200"/>
              <a:t>Gott?</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rgbClr val="C00000"/>
                </a:solidFill>
              </a:rPr>
              <a:t>Gott..</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Er ist der allmächtige Gott, der mit nur 300 Mann zahlreiche feindliche Streitkräfte besiegen kann.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Was wurde nicht von Gideon und seinen 300 Männern genutzt, um ihren Feind zu besiegen?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Gläser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Schwerter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Taschenlampen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Trompeten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rgbClr val="FF0000"/>
                </a:solidFill>
              </a:rPr>
              <a:t>② </a:t>
            </a:r>
            <a:r xmlns:a="http://schemas.openxmlformats.org/drawingml/2006/main">
              <a:rPr lang="de" altLang="ko-KR" sz="2800">
                <a:solidFill>
                  <a:srgbClr val="FF0000"/>
                </a:solidFill>
              </a:rPr>
              <a:t>Schwerter</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de" altLang="ko-KR" sz="3600">
                <a:solidFill>
                  <a:schemeClr val="tx1">
                    <a:lumMod val="65000"/>
                    <a:lumOff val="35000"/>
                  </a:schemeClr>
                </a:solidFill>
              </a:rPr>
              <a:t>Als der HERR sah, dass er hingegangen war, um nachzusehen, rief Gott ihn</a:t>
            </a:r>
          </a:p>
          <a:p>
            <a:r xmlns:a="http://schemas.openxmlformats.org/drawingml/2006/main">
              <a:rPr lang="de" altLang="ko-KR" sz="3600">
                <a:solidFill>
                  <a:schemeClr val="tx1">
                    <a:lumMod val="65000"/>
                    <a:lumOff val="35000"/>
                  </a:schemeClr>
                </a:solidFill>
              </a:rPr>
              <a:t>aus dem Busch,</a:t>
            </a:r>
          </a:p>
          <a:p>
            <a:r xmlns:a="http://schemas.openxmlformats.org/drawingml/2006/main">
              <a:rPr lang="de" altLang="ko-KR" sz="3600">
                <a:solidFill>
                  <a:schemeClr val="tx1">
                    <a:lumMod val="65000"/>
                    <a:lumOff val="35000"/>
                  </a:schemeClr>
                </a:solidFill>
              </a:rPr>
              <a:t>„Moses! Moses!“ Und Mose sagte: „Hier bin ich.“</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de" altLang="ko-KR" sz="2800">
                <a:solidFill>
                  <a:schemeClr val="tx1">
                    <a:lumMod val="65000"/>
                    <a:lumOff val="35000"/>
                  </a:schemeClr>
                </a:solidFill>
              </a:rPr>
              <a:t>Exodus</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Heute</a:t>
            </a:r>
            <a:r xmlns:a="http://schemas.openxmlformats.org/drawingml/2006/main">
              <a:rPr lang="de" altLang="en-US" sz="4000">
                <a:solidFill>
                  <a:srgbClr val="FF0000"/>
                </a:solidFill>
              </a:rPr>
              <a:t> </a:t>
            </a:r>
            <a:r xmlns:a="http://schemas.openxmlformats.org/drawingml/2006/main">
              <a:rPr lang="de" altLang="ko-KR" sz="4000">
                <a:solidFill>
                  <a:srgbClr val="FF0000"/>
                </a:solidFill>
              </a:rPr>
              <a:t>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t>Als der Engel des HERRN Gideon erschien, sagte er: „Der HERR ist mit dir, mächtiger Krieger.“</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e" altLang="ko-KR" sz="2800">
                <a:solidFill>
                  <a:schemeClr val="tx1">
                    <a:lumMod val="65000"/>
                    <a:lumOff val="35000"/>
                  </a:schemeClr>
                </a:solidFill>
              </a:rPr>
              <a:t>Richter</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de" altLang="ko-KR" b="1">
                <a:solidFill>
                  <a:schemeClr val="tx1">
                    <a:lumMod val="50000"/>
                    <a:lumOff val="50000"/>
                  </a:schemeClr>
                </a:solidFill>
              </a:rPr>
              <a:t>Nr. 26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de" altLang="ko-KR" sz="4000"/>
              <a:t>Samson, ein starker Krieger.</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de" altLang="ko-KR" sz="3600">
                <a:solidFill>
                  <a:schemeClr val="tx1">
                    <a:lumMod val="65000"/>
                    <a:lumOff val="35000"/>
                  </a:schemeClr>
                </a:solidFill>
              </a:rPr>
              <a:t>Die Frau gebar einen Jungen und gab ihm den Namen Simson. Er wuchs und der HERR segnete ihn,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de" altLang="ko-KR" sz="2800">
                <a:solidFill>
                  <a:schemeClr val="tx1">
                    <a:lumMod val="65000"/>
                    <a:lumOff val="35000"/>
                  </a:schemeClr>
                </a:solidFill>
              </a:rPr>
              <a:t>Richter</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de" altLang="ko-KR" sz="2500">
                <a:solidFill>
                  <a:schemeClr val="tx1">
                    <a:lumMod val="65000"/>
                    <a:lumOff val="35000"/>
                  </a:schemeClr>
                </a:solidFill>
              </a:rPr>
              <a:t>Unter den Anführern der Israeliten gab es einen Anführer namens Simson. Er war ein Mann, der von Geburt an für Gott bestimmt war.</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de" altLang="ko-KR" sz="2400">
                <a:solidFill>
                  <a:schemeClr val="tx1">
                    <a:lumMod val="65000"/>
                    <a:lumOff val="35000"/>
                  </a:schemeClr>
                </a:solidFill>
              </a:rPr>
              <a:t>Simson war ein sehr starker Krieger. Wegen Simson konnten die Philister und die anderen Länder, die sie unterdrückten, die Israeliten nicht unterdrücken</a:t>
            </a:r>
            <a:r xmlns:a="http://schemas.openxmlformats.org/drawingml/2006/main">
              <a:rPr lang="de" altLang="en-US" sz="2400">
                <a:solidFill>
                  <a:schemeClr val="tx1">
                    <a:lumMod val="65000"/>
                    <a:lumOff val="35000"/>
                  </a:schemeClr>
                </a:solidFill>
              </a:rPr>
              <a:t> </a:t>
            </a:r>
            <a:r xmlns:a="http://schemas.openxmlformats.org/drawingml/2006/main">
              <a:rPr lang="de" altLang="ko-KR" sz="2400">
                <a:solidFill>
                  <a:schemeClr val="tx1">
                    <a:lumMod val="65000"/>
                    <a:lumOff val="35000"/>
                  </a:schemeClr>
                </a:solidFill>
              </a:rPr>
              <a:t>mehr.</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de" altLang="ko-KR" sz="2400">
                <a:solidFill>
                  <a:schemeClr val="tx1">
                    <a:lumMod val="65000"/>
                    <a:lumOff val="35000"/>
                  </a:schemeClr>
                </a:solidFill>
              </a:rPr>
              <a:t>Seine Stärke kam aus seinen Haaren. Aber seine Haare waren rasiert worden, weil er getäuscht worden war. Also verlor er seine Macht.</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de" altLang="ko-KR" sz="2500">
                <a:solidFill>
                  <a:schemeClr val="tx1">
                    <a:lumMod val="65000"/>
                    <a:lumOff val="35000"/>
                  </a:schemeClr>
                </a:solidFill>
              </a:rPr>
              <a:t>Simson wurde gefangen genommen und vom Feind ausgelacht. Er bedauerte, aus Arroganz getäuscht worden zu sein.</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de" altLang="ko-KR" sz="2500">
                <a:solidFill>
                  <a:schemeClr val="tx1">
                    <a:lumMod val="65000"/>
                    <a:lumOff val="35000"/>
                  </a:schemeClr>
                </a:solidFill>
              </a:rPr>
              <a:t>Simson betete zu Gott, dass er ihn endlich wieder stärken möge. Gott erhörte sein Gebet und gab ihm endlich Kraft.</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de" altLang="ko-KR" sz="4000">
                <a:solidFill>
                  <a:srgbClr val="FF0000"/>
                </a:solidFill>
              </a:rPr>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de" altLang="ko-KR" sz="3200">
                <a:solidFill>
                  <a:schemeClr val="tx1">
                    <a:lumMod val="65000"/>
                    <a:lumOff val="35000"/>
                  </a:schemeClr>
                </a:solidFill>
              </a:rPr>
              <a:t>Simson war ein Mann, dem von Gott eine besondere Gnade und Berufung zuteil wurde.</a:t>
            </a:r>
            <a:r xmlns:a="http://schemas.openxmlformats.org/drawingml/2006/main">
              <a:rPr lang="de"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de" altLang="ko-KR" sz="3200">
                <a:solidFill>
                  <a:schemeClr val="tx1">
                    <a:lumMod val="65000"/>
                    <a:lumOff val="35000"/>
                  </a:schemeClr>
                </a:solidFill>
              </a:rPr>
              <a:t>Aber aufgrund seiner Arroganz</a:t>
            </a:r>
          </a:p>
          <a:p>
            <a:pPr xmlns:a="http://schemas.openxmlformats.org/drawingml/2006/main" algn="ctr"/>
            <a:r xmlns:a="http://schemas.openxmlformats.org/drawingml/2006/main">
              <a:rPr lang="de" altLang="ko-KR" sz="3200">
                <a:solidFill>
                  <a:schemeClr val="tx1">
                    <a:lumMod val="65000"/>
                    <a:lumOff val="35000"/>
                  </a:schemeClr>
                </a:solidFill>
              </a:rPr>
              <a:t>er hat sie alle verloren.</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de" altLang="ko-KR" sz="3200">
                <a:solidFill>
                  <a:schemeClr val="tx1">
                    <a:lumMod val="65000"/>
                    <a:lumOff val="35000"/>
                  </a:schemeClr>
                </a:solidFill>
              </a:rPr>
              <a:t>Wir sind auch Gottes geliebte Kinder, die Gottes Gnade und Mission empfangen haben.</a:t>
            </a:r>
            <a:r xmlns:a="http://schemas.openxmlformats.org/drawingml/2006/main">
              <a:rPr lang="de"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de" altLang="ko-KR" sz="3200">
                <a:solidFill>
                  <a:schemeClr val="tx1">
                    <a:lumMod val="65000"/>
                    <a:lumOff val="35000"/>
                  </a:schemeClr>
                </a:solidFill>
              </a:rPr>
              <a:t>Deshalb müssen wir uns vor dem Wort Gottes demütigen.</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de" altLang="ko-KR" sz="3200"/>
              <a:t>Gott?</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de" altLang="ko-KR" sz="3600">
                <a:solidFill>
                  <a:srgbClr val="C00000"/>
                </a:solidFill>
              </a:rPr>
              <a:t>Gott..</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de" altLang="ko-KR" sz="3600">
                <a:solidFill>
                  <a:schemeClr val="tx1">
                    <a:lumMod val="65000"/>
                    <a:lumOff val="35000"/>
                  </a:schemeClr>
                </a:solidFill>
              </a:rPr>
              <a:t>Gott hört auf unsere ernsthaften und wahrheitsgemäßen Gebete und beantwortet sie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b="1">
                <a:solidFill>
                  <a:schemeClr val="tx1">
                    <a:lumMod val="50000"/>
                    <a:lumOff val="50000"/>
                  </a:schemeClr>
                </a:solidFill>
              </a:rPr>
              <a:t>NEIN.</a:t>
            </a:r>
            <a:r xmlns:a="http://schemas.openxmlformats.org/drawingml/2006/main">
              <a:rPr lang="de" altLang="en-US" b="1">
                <a:solidFill>
                  <a:schemeClr val="tx1">
                    <a:lumMod val="50000"/>
                    <a:lumOff val="50000"/>
                  </a:schemeClr>
                </a:solidFill>
              </a:rPr>
              <a:t> </a:t>
            </a:r>
            <a:r xmlns:a="http://schemas.openxmlformats.org/drawingml/2006/main">
              <a:rPr lang="de" altLang="ko-KR" b="1">
                <a:solidFill>
                  <a:schemeClr val="tx1">
                    <a:lumMod val="50000"/>
                    <a:lumOff val="50000"/>
                  </a:schemeClr>
                </a:solidFill>
              </a:rPr>
              <a:t>17</a:t>
            </a:r>
            <a:r xmlns:a="http://schemas.openxmlformats.org/drawingml/2006/main">
              <a:rPr lang="de" altLang="en-US" b="1">
                <a:solidFill>
                  <a:schemeClr val="tx1">
                    <a:lumMod val="50000"/>
                    <a:lumOff val="50000"/>
                  </a:schemeClr>
                </a:solidFill>
              </a:rPr>
              <a:t> </a:t>
            </a:r>
            <a:r xmlns:a="http://schemas.openxmlformats.org/drawingml/2006/main">
              <a:rPr lang="de" altLang="ko-KR" b="1">
                <a:solidFill>
                  <a:schemeClr val="tx1">
                    <a:lumMod val="50000"/>
                    <a:lumOff val="50000"/>
                  </a:schemeClr>
                </a:solidFill>
              </a:rPr>
              <a:t>Der</a:t>
            </a:r>
            <a:r xmlns:a="http://schemas.openxmlformats.org/drawingml/2006/main">
              <a:rPr lang="de" altLang="en-US" b="1">
                <a:solidFill>
                  <a:schemeClr val="tx1">
                    <a:lumMod val="50000"/>
                    <a:lumOff val="50000"/>
                  </a:schemeClr>
                </a:solidFill>
              </a:rPr>
              <a:t> </a:t>
            </a:r>
            <a:r xmlns:a="http://schemas.openxmlformats.org/drawingml/2006/main">
              <a:rPr lang="de" altLang="ko-KR" b="1">
                <a:solidFill>
                  <a:schemeClr val="tx1">
                    <a:lumMod val="50000"/>
                    <a:lumOff val="50000"/>
                  </a:schemeClr>
                </a:solidFill>
              </a:rPr>
              <a:t>Wort</a:t>
            </a:r>
            <a:r xmlns:a="http://schemas.openxmlformats.org/drawingml/2006/main">
              <a:rPr lang="de" altLang="en-US" b="1">
                <a:solidFill>
                  <a:schemeClr val="tx1">
                    <a:lumMod val="50000"/>
                    <a:lumOff val="50000"/>
                  </a:schemeClr>
                </a:solidFill>
              </a:rPr>
              <a:t> </a:t>
            </a:r>
            <a:r xmlns:a="http://schemas.openxmlformats.org/drawingml/2006/main">
              <a:rPr lang="de" altLang="ko-KR" b="1">
                <a:solidFill>
                  <a:schemeClr val="tx1">
                    <a:lumMod val="50000"/>
                    <a:lumOff val="50000"/>
                  </a:schemeClr>
                </a:solidFill>
              </a:rPr>
              <a:t>von</a:t>
            </a:r>
            <a:r xmlns:a="http://schemas.openxmlformats.org/drawingml/2006/main">
              <a:rPr lang="de" altLang="en-US" b="1">
                <a:solidFill>
                  <a:schemeClr val="tx1">
                    <a:lumMod val="50000"/>
                    <a:lumOff val="50000"/>
                  </a:schemeClr>
                </a:solidFill>
              </a:rPr>
              <a:t> </a:t>
            </a:r>
            <a:r xmlns:a="http://schemas.openxmlformats.org/drawingml/2006/main">
              <a:rPr lang="de" altLang="ko-KR" b="1">
                <a:solidFill>
                  <a:schemeClr val="tx1">
                    <a:lumMod val="50000"/>
                    <a:lumOff val="50000"/>
                  </a:schemeClr>
                </a:solidFill>
              </a:rPr>
              <a:t>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400"/>
              <a:t>Zehn Katastrophen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de" altLang="ko-KR" sz="4000">
                <a:solidFill>
                  <a:srgbClr val="FF0000"/>
                </a:solidFill>
              </a:rPr>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de" altLang="ko-KR" sz="3600">
                <a:solidFill>
                  <a:schemeClr val="tx1">
                    <a:lumMod val="65000"/>
                    <a:lumOff val="35000"/>
                  </a:schemeClr>
                </a:solidFill>
              </a:rPr>
              <a:t>Woher kam Simsons Macht?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Haare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Arm</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Bein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Auge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de" altLang="en-US" sz="2800">
                <a:solidFill>
                  <a:srgbClr val="FF0000"/>
                </a:solidFill>
              </a:rPr>
              <a:t>① </a:t>
            </a:r>
            <a:r xmlns:a="http://schemas.openxmlformats.org/drawingml/2006/main">
              <a:rPr lang="de" altLang="ko-KR" sz="2800">
                <a:solidFill>
                  <a:srgbClr val="FF0000"/>
                </a:solidFill>
              </a:rPr>
              <a:t>Haare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de" altLang="ko-KR" sz="3600">
                <a:solidFill>
                  <a:schemeClr val="tx1">
                    <a:lumMod val="65000"/>
                    <a:lumOff val="35000"/>
                  </a:schemeClr>
                </a:solidFill>
              </a:rPr>
              <a:t>Die Frau gebar einen Jungen und gab ihm den Namen Simson. Er wuchs und der HERR segnete ihn,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de" altLang="ko-KR" sz="2800">
                <a:solidFill>
                  <a:schemeClr val="tx1">
                    <a:lumMod val="65000"/>
                    <a:lumOff val="35000"/>
                  </a:schemeClr>
                </a:solidFill>
              </a:rPr>
              <a:t>Richter</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b="1">
                <a:solidFill>
                  <a:schemeClr val="tx1">
                    <a:lumMod val="50000"/>
                    <a:lumOff val="50000"/>
                  </a:schemeClr>
                </a:solidFill>
              </a:rPr>
              <a:t>Nr. 27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3600"/>
              <a:t>Ruth, eine Frau mit edlem Charakter</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bg1">
                    <a:lumMod val="50000"/>
                  </a:schemeClr>
                </a:solidFill>
              </a:rPr>
              <a:t>Dein Volk wird mein Volk sein und dein Gott mein Gott.</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e" altLang="ko-KR" sz="2800">
                <a:solidFill>
                  <a:schemeClr val="tx1">
                    <a:lumMod val="65000"/>
                    <a:lumOff val="35000"/>
                  </a:schemeClr>
                </a:solidFill>
              </a:rPr>
              <a:t>Ruth</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Naomi, eine Jüdin, hatte zwei Söhne, die Nichtjuden heirateten. Aber ihre beiden Söhne starben. So blieb sie mit ihren beiden verwitweten Schwiegertöchtern zurück.</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Noomi beschloss, in ihre Heimat Juda zurückzukehren. Sie forderte ihre beiden Schwiegertöchter auf, nach Hause zurückzukehren. Doch ihre zweite Schwiegertochter kehrte nicht in ihre Heimatstadt zurück, sondern folgte ihrer Schwiegermutter nach Juda, um dort zu leben.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Ruth musste das übrig gebliebene Getreide aufsammeln, um bei Naomi zu leben, denn sie hatte keinen Mann, der den Haushalt führen konnte.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Sie sammelte zufällig das übriggebliebene Getreide auf einem Feld von Boas auf. Boas hielt sie für eine edle Frau und heiratete Ruth.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400">
                <a:solidFill>
                  <a:schemeClr val="tx1">
                    <a:lumMod val="65000"/>
                    <a:lumOff val="35000"/>
                  </a:schemeClr>
                </a:solidFill>
              </a:rPr>
              <a:t>Boas nahm Ruth und Noomi als Familie auf und führte ein glückliches Leben. Künftig stammten König David und Jesus aus der Linie Boas und Ruth.</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3600">
                <a:solidFill>
                  <a:schemeClr val="tx1">
                    <a:lumMod val="65000"/>
                    <a:lumOff val="35000"/>
                  </a:schemeClr>
                </a:solidFill>
              </a:rPr>
              <a:t>Ruth war eine Nichtjüdin. Sie war eine gute und aufrichtige Frau und leistete ihrer Schwiegermutter gute Dienste.</a:t>
            </a:r>
          </a:p>
          <a:p>
            <a:pPr xmlns:a="http://schemas.openxmlformats.org/drawingml/2006/main" algn="ctr"/>
            <a:r xmlns:a="http://schemas.openxmlformats.org/drawingml/2006/main">
              <a:rPr lang="de" altLang="ko-KR" sz="3600">
                <a:solidFill>
                  <a:schemeClr val="tx1">
                    <a:lumMod val="65000"/>
                    <a:lumOff val="35000"/>
                  </a:schemeClr>
                </a:solidFill>
              </a:rPr>
              <a:t>Sie wurde also gesegnet.</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de" altLang="ko-KR" sz="3600">
                <a:solidFill>
                  <a:schemeClr val="tx1">
                    <a:lumMod val="65000"/>
                    <a:lumOff val="35000"/>
                  </a:schemeClr>
                </a:solidFill>
              </a:rPr>
              <a:t>Wir müssen auch unseren Nachbarn helfen</a:t>
            </a:r>
          </a:p>
          <a:p>
            <a:pPr xmlns:a="http://schemas.openxmlformats.org/drawingml/2006/main" algn="ctr"/>
            <a:r xmlns:a="http://schemas.openxmlformats.org/drawingml/2006/main">
              <a:rPr lang="de" altLang="ko-KR" sz="3600">
                <a:solidFill>
                  <a:schemeClr val="tx1">
                    <a:lumMod val="65000"/>
                    <a:lumOff val="35000"/>
                  </a:schemeClr>
                </a:solidFill>
              </a:rPr>
              <a:t>und Gott anbeten</a:t>
            </a:r>
          </a:p>
          <a:p>
            <a:pPr xmlns:a="http://schemas.openxmlformats.org/drawingml/2006/main" algn="ctr"/>
            <a:r xmlns:a="http://schemas.openxmlformats.org/drawingml/2006/main">
              <a:rPr lang="de" altLang="ko-KR" sz="3600">
                <a:solidFill>
                  <a:schemeClr val="tx1">
                    <a:lumMod val="65000"/>
                    <a:lumOff val="35000"/>
                  </a:schemeClr>
                </a:solidFill>
              </a:rPr>
              <a:t>mit gutem und aufrichtigem Herzen.</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de" altLang="ko-KR" sz="3600">
                <a:solidFill>
                  <a:schemeClr val="tx1">
                    <a:lumMod val="65000"/>
                    <a:lumOff val="35000"/>
                  </a:schemeClr>
                </a:solidFill>
              </a:rPr>
              <a:t>Und die Ägypter werden erkennen, dass ich der HERR bin, wenn ich meine Hand gegen Ägypten ausstrecke und die Israeliten daraus herausführe.</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e" altLang="ko-KR" sz="2800">
                <a:solidFill>
                  <a:schemeClr val="tx1">
                    <a:lumMod val="65000"/>
                    <a:lumOff val="35000"/>
                  </a:schemeClr>
                </a:solidFill>
              </a:rPr>
              <a:t>Exodus</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3200"/>
              <a:t>Gott?</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rgbClr val="C00000"/>
                </a:solidFill>
              </a:rPr>
              <a:t>Gott..</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Gott schaut nicht auf die äußere Erscheinung, sondern auf das Herz.</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Warum kehrte Noomi von Moab nach Juda zurück?</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weil sie krank wurde..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weil ihr Mann gestorben ist.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weil ihre beiden Söhne gestorben sind.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weil sie ihre Familie kennenlernen wollte.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rgbClr val="FF0000"/>
                </a:solidFill>
              </a:rPr>
              <a:t>③ </a:t>
            </a:r>
            <a:r xmlns:a="http://schemas.openxmlformats.org/drawingml/2006/main">
              <a:rPr lang="de" altLang="ko-KR" sz="2800">
                <a:solidFill>
                  <a:srgbClr val="FF0000"/>
                </a:solidFill>
              </a:rPr>
              <a:t>weil ihre beiden Söhne gestorben sind.</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bg1">
                    <a:lumMod val="50000"/>
                  </a:schemeClr>
                </a:solidFill>
              </a:rPr>
              <a:t>Dein Volk wird mein Volk sein und dein Gott mein Gott.</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e" altLang="ko-KR" sz="2800">
                <a:solidFill>
                  <a:schemeClr val="tx1">
                    <a:lumMod val="65000"/>
                    <a:lumOff val="35000"/>
                  </a:schemeClr>
                </a:solidFill>
              </a:rPr>
              <a:t>Ruth</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b="1">
                <a:solidFill>
                  <a:schemeClr val="tx1">
                    <a:lumMod val="50000"/>
                    <a:lumOff val="50000"/>
                  </a:schemeClr>
                </a:solidFill>
              </a:rPr>
              <a:t>Nr. 28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400"/>
              <a:t>Hannahs Gebet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Und der Knabe Samuel wuchs immer mehr und erlangte Ansehen beim HERRN und bei den Menschen.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e" altLang="ko-KR" sz="2800">
                <a:solidFill>
                  <a:schemeClr val="tx1">
                    <a:lumMod val="65000"/>
                    <a:lumOff val="35000"/>
                  </a:schemeClr>
                </a:solidFill>
              </a:rPr>
              <a:t>1 Samuel</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Hannah hatte keinen Sohn. Deshalb war sie so traurig, dass sie zu Gott betete. „Oh, Vater Gott, wenn du mir einen Sohn gibst, werde ich ihn für alle Tage seines Lebens für dich hingeben.“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Gott erinnerte sich an ihr Gebet und schenkte Hanna einen Sohn namens Samuel.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Hanna gab ihren Sohn dazu, Gott im Tempel anzubeten, wie sie zuvor gebetet hatte.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Samuel lebte im Tempel und betete Gott an. Er erhielt viel Gnade von Menschen und Gott.</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400">
                <a:solidFill>
                  <a:schemeClr val="tx1">
                    <a:lumMod val="65000"/>
                    <a:lumOff val="35000"/>
                  </a:schemeClr>
                </a:solidFill>
              </a:rPr>
              <a:t>Der kleine Samuel wuchs als kleiner Junge gut heran. Später wurde er ein Prophet, der auf Gottes Stimme hörte.</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Mose teilte dem ägyptischen König Pharao den Befehl Gottes mit. „Das sagt der Herr: Lass mein Volk ziehen, damit es mich anbeten kann.“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3200">
                <a:solidFill>
                  <a:schemeClr val="tx1">
                    <a:lumMod val="65000"/>
                    <a:lumOff val="35000"/>
                  </a:schemeClr>
                </a:solidFill>
              </a:rPr>
              <a:t>Gott erhörte Hannas Gebete, erinnerte sich an sie und erhörte sie vollständig.</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de" altLang="ko-KR" sz="3200">
                <a:solidFill>
                  <a:schemeClr val="tx1">
                    <a:lumMod val="65000"/>
                    <a:lumOff val="35000"/>
                  </a:schemeClr>
                </a:solidFill>
              </a:rPr>
              <a:t>Gott hört all unsere Gebete.</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de" altLang="ko-KR" sz="3200">
                <a:solidFill>
                  <a:schemeClr val="tx1">
                    <a:lumMod val="65000"/>
                    <a:lumOff val="35000"/>
                  </a:schemeClr>
                </a:solidFill>
              </a:rPr>
              <a:t>Deshalb müssen wir beten</a:t>
            </a:r>
          </a:p>
          <a:p>
            <a:pPr xmlns:a="http://schemas.openxmlformats.org/drawingml/2006/main" algn="ctr"/>
            <a:r xmlns:a="http://schemas.openxmlformats.org/drawingml/2006/main">
              <a:rPr lang="de" altLang="ko-KR" sz="3200">
                <a:solidFill>
                  <a:schemeClr val="tx1">
                    <a:lumMod val="65000"/>
                    <a:lumOff val="35000"/>
                  </a:schemeClr>
                </a:solidFill>
              </a:rPr>
              <a:t>ernsthaft und ehrlich.</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3200"/>
              <a:t>Gott?</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rgbClr val="C00000"/>
                </a:solidFill>
              </a:rPr>
              <a:t>Gott..</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Gott erhörte unser Gebet und antwortete treu.</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Heute</a:t>
            </a:r>
            <a:r xmlns:a="http://schemas.openxmlformats.org/drawingml/2006/main">
              <a:rPr lang="de" altLang="en-US" sz="4000">
                <a:solidFill>
                  <a:srgbClr val="FF0000"/>
                </a:solidFill>
              </a:rPr>
              <a:t> </a:t>
            </a:r>
            <a:r xmlns:a="http://schemas.openxmlformats.org/drawingml/2006/main">
              <a:rPr lang="de" altLang="ko-KR" sz="4000">
                <a:solidFill>
                  <a:srgbClr val="FF0000"/>
                </a:solidFill>
              </a:rPr>
              <a:t>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Warum war Hannah so traurig?</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wegen Bauchschmerzen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weil kein Geld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weil kein Sohn vorhanden ist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weil sie hässlich war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rgbClr val="FF0000"/>
                </a:solidFill>
              </a:rPr>
              <a:t>③ </a:t>
            </a:r>
            <a:r xmlns:a="http://schemas.openxmlformats.org/drawingml/2006/main">
              <a:rPr lang="de" altLang="ko-KR" sz="2800">
                <a:solidFill>
                  <a:srgbClr val="FF0000"/>
                </a:solidFill>
              </a:rPr>
              <a:t>weil kein Sohn vorhanden ist</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Und der Knabe Samuel wuchs immer mehr und erlangte Ansehen beim HERRN und bei den Menschen.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e" altLang="ko-KR" sz="2800">
                <a:solidFill>
                  <a:schemeClr val="tx1">
                    <a:lumMod val="65000"/>
                    <a:lumOff val="35000"/>
                  </a:schemeClr>
                </a:solidFill>
              </a:rPr>
              <a:t>1 Samuel</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b="1">
                <a:solidFill>
                  <a:schemeClr val="tx1">
                    <a:lumMod val="50000"/>
                    <a:lumOff val="50000"/>
                  </a:schemeClr>
                </a:solidFill>
              </a:rPr>
              <a:t>NEIN.</a:t>
            </a:r>
            <a:r xmlns:a="http://schemas.openxmlformats.org/drawingml/2006/main">
              <a:rPr lang="de" altLang="en-US" b="1">
                <a:solidFill>
                  <a:schemeClr val="tx1">
                    <a:lumMod val="50000"/>
                    <a:lumOff val="50000"/>
                  </a:schemeClr>
                </a:solidFill>
              </a:rPr>
              <a:t> </a:t>
            </a:r>
            <a:r xmlns:a="http://schemas.openxmlformats.org/drawingml/2006/main">
              <a:rPr lang="de" altLang="ko-KR" b="1">
                <a:solidFill>
                  <a:schemeClr val="tx1">
                    <a:lumMod val="50000"/>
                    <a:lumOff val="50000"/>
                  </a:schemeClr>
                </a:solidFill>
              </a:rPr>
              <a:t>29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400"/>
              <a:t>König Saul, der erste König von Israel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Der HERR antwortete: „Hört auf sie und gebt ihnen einen König.“ Dann sagte Samuel zu den Männern Israels: „Jeder geht zurück in seine Stadt.“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e" altLang="ko-KR" sz="2800">
                <a:solidFill>
                  <a:schemeClr val="tx1">
                    <a:lumMod val="65000"/>
                    <a:lumOff val="35000"/>
                  </a:schemeClr>
                </a:solidFill>
              </a:rPr>
              <a:t>1 Samuel</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„Wir brauchen einen König!“ Die Israeliten baten darum, Samuel einen König für sie zu geben.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„Ich werde ihnen einen König geben, wie sie verlangt haben.“ Gott antwortete Samuel.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Gott sandte Saul zu Samuel. Gott ließ Samuel Öl auf sein Haupt gießen, um König von Israel zu werden.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„Das ist unser Anführer, Saul.“ Samuel ließ die Israeliten wissen, dass Gott Saul zum Führer Israels ernannt hatte.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"Auf keinen Fall! Wer ist Gott? Ich bin ein Gott.“ Pharao lehnte dies entschieden ab.</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400">
                <a:solidFill>
                  <a:schemeClr val="tx1">
                    <a:lumMod val="65000"/>
                    <a:lumOff val="35000"/>
                  </a:schemeClr>
                </a:solidFill>
              </a:rPr>
              <a:t>Zunächst führte Saul die Israeliten gut darin, dem Willen Gottes treu zu gehorchen. Er wurde jedoch ein schlechter König, der aufgrund seiner Arroganz und seines Stolzes Gottes Willen verriet.</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3600">
                <a:solidFill>
                  <a:schemeClr val="tx1">
                    <a:lumMod val="65000"/>
                    <a:lumOff val="35000"/>
                  </a:schemeClr>
                </a:solidFill>
              </a:rPr>
              <a:t>Zunächst war Saul bescheiden.</a:t>
            </a:r>
          </a:p>
          <a:p>
            <a:pPr xmlns:a="http://schemas.openxmlformats.org/drawingml/2006/main" algn="ctr"/>
            <a:r xmlns:a="http://schemas.openxmlformats.org/drawingml/2006/main">
              <a:rPr lang="de" altLang="ko-KR" sz="3600">
                <a:solidFill>
                  <a:schemeClr val="tx1">
                    <a:lumMod val="65000"/>
                    <a:lumOff val="35000"/>
                  </a:schemeClr>
                </a:solidFill>
              </a:rPr>
              <a:t>Nachdem er jedoch König geworden war,</a:t>
            </a:r>
          </a:p>
          <a:p>
            <a:pPr xmlns:a="http://schemas.openxmlformats.org/drawingml/2006/main" algn="ctr"/>
            <a:r xmlns:a="http://schemas.openxmlformats.org/drawingml/2006/main">
              <a:rPr lang="de" altLang="ko-KR" sz="3600">
                <a:solidFill>
                  <a:schemeClr val="tx1">
                    <a:lumMod val="65000"/>
                    <a:lumOff val="35000"/>
                  </a:schemeClr>
                </a:solidFill>
              </a:rPr>
              <a:t>er gehorchte nicht mehr dem Willen Gottes.</a:t>
            </a:r>
          </a:p>
          <a:p>
            <a:pPr xmlns:a="http://schemas.openxmlformats.org/drawingml/2006/main" algn="ctr"/>
            <a:r xmlns:a="http://schemas.openxmlformats.org/drawingml/2006/main">
              <a:rPr lang="de" altLang="ko-KR" sz="3600">
                <a:solidFill>
                  <a:schemeClr val="tx1">
                    <a:lumMod val="65000"/>
                    <a:lumOff val="35000"/>
                  </a:schemeClr>
                </a:solidFill>
              </a:rPr>
              <a:t>Er wurde arrogant und gierig.</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de" altLang="ko-KR" sz="3600">
                <a:solidFill>
                  <a:schemeClr val="tx1">
                    <a:lumMod val="65000"/>
                    <a:lumOff val="35000"/>
                  </a:schemeClr>
                </a:solidFill>
              </a:rPr>
              <a:t>Du musst ständig demütig sein, wenn Gott, dein Vater, dich aufrichtet.</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3200"/>
              <a:t>Gott?</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rgbClr val="C00000"/>
                </a:solidFill>
              </a:rPr>
              <a:t>Gott..</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Gott liebt die Demütigen,</a:t>
            </a:r>
          </a:p>
          <a:p>
            <a:r xmlns:a="http://schemas.openxmlformats.org/drawingml/2006/main">
              <a:rPr lang="de" altLang="ko-KR" sz="3600">
                <a:solidFill>
                  <a:schemeClr val="tx1">
                    <a:lumMod val="65000"/>
                    <a:lumOff val="35000"/>
                  </a:schemeClr>
                </a:solidFill>
              </a:rPr>
              <a:t>aber lehnt die Stolzen ab.</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Was fragten die Israeliten Samuel?</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Essen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König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Das Wort Gottes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Haus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rgbClr val="FF0000"/>
                </a:solidFill>
              </a:rPr>
              <a:t>② </a:t>
            </a:r>
            <a:r xmlns:a="http://schemas.openxmlformats.org/drawingml/2006/main">
              <a:rPr lang="de" altLang="ko-KR" sz="2800">
                <a:solidFill>
                  <a:srgbClr val="FF0000"/>
                </a:solidFill>
              </a:rPr>
              <a:t>König</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Der HERR antwortete: „Hört auf sie und gebt ihnen einen König.“ Dann sagte Samuel zu den Männern Israels: „Jeder geht zurück in seine Stadt.“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e" altLang="ko-KR" sz="2800">
                <a:solidFill>
                  <a:schemeClr val="tx1">
                    <a:lumMod val="65000"/>
                    <a:lumOff val="35000"/>
                  </a:schemeClr>
                </a:solidFill>
              </a:rPr>
              <a:t>1 Samuel</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b="1">
                <a:solidFill>
                  <a:schemeClr val="tx1">
                    <a:lumMod val="50000"/>
                    <a:lumOff val="50000"/>
                  </a:schemeClr>
                </a:solidFill>
              </a:rPr>
              <a:t>NEIN.</a:t>
            </a:r>
            <a:r xmlns:a="http://schemas.openxmlformats.org/drawingml/2006/main">
              <a:rPr lang="de" altLang="en-US" b="1">
                <a:solidFill>
                  <a:schemeClr val="tx1">
                    <a:lumMod val="50000"/>
                    <a:lumOff val="50000"/>
                  </a:schemeClr>
                </a:solidFill>
              </a:rPr>
              <a:t> </a:t>
            </a:r>
            <a:r xmlns:a="http://schemas.openxmlformats.org/drawingml/2006/main">
              <a:rPr lang="de" altLang="ko-KR" b="1">
                <a:solidFill>
                  <a:schemeClr val="tx1">
                    <a:lumMod val="50000"/>
                    <a:lumOff val="50000"/>
                  </a:schemeClr>
                </a:solidFill>
              </a:rPr>
              <a:t>30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t>Kleiner Junge, David, der Goliath tötete</a:t>
            </a:r>
            <a:r xmlns:a="http://schemas.openxmlformats.org/drawingml/2006/main">
              <a:rPr lang="de"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David sagte zum Philister: „Du kommst mit Schwert, Speer und Speer gegen mich, ich aber wider dich im Namen des HERRN, des Allmächtigen, des Gottes der Heere Israels, dem du getrotzt hast.“</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e" altLang="ko-KR" sz="2800">
                <a:solidFill>
                  <a:schemeClr val="tx1">
                    <a:lumMod val="65000"/>
                    <a:lumOff val="35000"/>
                  </a:schemeClr>
                </a:solidFill>
              </a:rPr>
              <a:t>1 Samuel</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500">
                <a:solidFill>
                  <a:schemeClr val="tx1">
                    <a:lumMod val="65000"/>
                    <a:lumOff val="35000"/>
                  </a:schemeClr>
                </a:solidFill>
              </a:rPr>
              <a:t>Im Lager der Philister gab es einen riesigen Soldaten namens Goliath. Er beleidigte Gottes Namen, indem er einen Streit anzettelte.</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400">
                <a:solidFill>
                  <a:schemeClr val="tx1">
                    <a:lumMod val="65000"/>
                    <a:lumOff val="35000"/>
                  </a:schemeClr>
                </a:solidFill>
              </a:rPr>
              <a:t>Niemand wagte es, gegen ihn zu kämpfen, weil er Angst hatte.</a:t>
            </a:r>
          </a:p>
          <a:p>
            <a:r xmlns:a="http://schemas.openxmlformats.org/drawingml/2006/main">
              <a:rPr lang="de" altLang="ko-KR" sz="2400">
                <a:solidFill>
                  <a:schemeClr val="tx1">
                    <a:lumMod val="65000"/>
                    <a:lumOff val="35000"/>
                  </a:schemeClr>
                </a:solidFill>
              </a:rPr>
              <a:t>Damals, kleiner Junge, sagte David zu König Saul: „Ich werde gehen und gegen ihn kämpfen.“</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„Ich kann ihn besiegen, wenn Gott mit mir ist.“</a:t>
            </a:r>
          </a:p>
          <a:p>
            <a:r xmlns:a="http://schemas.openxmlformats.org/drawingml/2006/main">
              <a:rPr lang="de" altLang="ko-KR" sz="2800">
                <a:solidFill>
                  <a:schemeClr val="tx1">
                    <a:lumMod val="65000"/>
                    <a:lumOff val="35000"/>
                  </a:schemeClr>
                </a:solidFill>
              </a:rPr>
              <a:t>David näherte sich Goliath mit fünf glatten Steinen.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Moses betete zu Gott. „Herr, bitte lass mich wissen, was du von nun an tun wirst.“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500">
                <a:solidFill>
                  <a:schemeClr val="tx1">
                    <a:lumMod val="65000"/>
                    <a:lumOff val="35000"/>
                  </a:schemeClr>
                </a:solidFill>
              </a:rPr>
              <a:t>sagte David zu Goliath, der mit Schwert und Speer gegen ihn vorging. „Ich kämpfe gegen dich im Namen Gottes, des HERRN!“</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600">
                <a:solidFill>
                  <a:schemeClr val="tx1">
                    <a:lumMod val="65000"/>
                    <a:lumOff val="35000"/>
                  </a:schemeClr>
                </a:solidFill>
              </a:rPr>
              <a:t>David warf einen Stein und schlug Goliath an die Stirn.</a:t>
            </a:r>
          </a:p>
          <a:p>
            <a:r xmlns:a="http://schemas.openxmlformats.org/drawingml/2006/main">
              <a:rPr lang="de" altLang="ko-KR" sz="2600">
                <a:solidFill>
                  <a:schemeClr val="tx1">
                    <a:lumMod val="65000"/>
                    <a:lumOff val="35000"/>
                  </a:schemeClr>
                </a:solidFill>
              </a:rPr>
              <a:t>Mit Gottes Hilfe gewann David diesen Kampf.</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3200">
                <a:solidFill>
                  <a:schemeClr val="tx1">
                    <a:lumMod val="65000"/>
                    <a:lumOff val="35000"/>
                  </a:schemeClr>
                </a:solidFill>
              </a:rPr>
              <a:t>Die israelischen Soldaten hatten Angst</a:t>
            </a:r>
            <a:r xmlns:a="http://schemas.openxmlformats.org/drawingml/2006/main">
              <a:rPr lang="de" altLang="en-US" sz="3200">
                <a:solidFill>
                  <a:schemeClr val="tx1">
                    <a:lumMod val="65000"/>
                    <a:lumOff val="35000"/>
                  </a:schemeClr>
                </a:solidFill>
              </a:rPr>
              <a:t> </a:t>
            </a:r>
            <a:r xmlns:a="http://schemas.openxmlformats.org/drawingml/2006/main">
              <a:rPr lang="de" altLang="ko-KR" sz="3200">
                <a:solidFill>
                  <a:schemeClr val="tx1">
                    <a:lumMod val="65000"/>
                    <a:lumOff val="35000"/>
                  </a:schemeClr>
                </a:solidFill>
              </a:rPr>
              <a:t>des Riesen Goliath. Sie hatten Angst vor ihm.</a:t>
            </a:r>
          </a:p>
          <a:p>
            <a:pPr xmlns:a="http://schemas.openxmlformats.org/drawingml/2006/main" algn="ctr"/>
            <a:r xmlns:a="http://schemas.openxmlformats.org/drawingml/2006/main">
              <a:rPr lang="de" altLang="ko-KR" sz="3200">
                <a:solidFill>
                  <a:schemeClr val="tx1">
                    <a:lumMod val="65000"/>
                    <a:lumOff val="35000"/>
                  </a:schemeClr>
                </a:solidFill>
              </a:rPr>
              <a:t>Doch David, der an Gottes Schutz glaubte, kämpfte tapfer gegen ihn und besiegte ihn.</a:t>
            </a:r>
          </a:p>
          <a:p>
            <a:pPr xmlns:a="http://schemas.openxmlformats.org/drawingml/2006/main" algn="ctr"/>
            <a:r xmlns:a="http://schemas.openxmlformats.org/drawingml/2006/main">
              <a:rPr lang="de" altLang="ko-KR" sz="3200">
                <a:solidFill>
                  <a:schemeClr val="tx1">
                    <a:lumMod val="65000"/>
                    <a:lumOff val="35000"/>
                  </a:schemeClr>
                </a:solidFill>
              </a:rPr>
              <a:t>Wir sollten glauben, dass Gott uns immer beschützt. Wir können Mut haben, wenn wir glauben, dass Gott uns in jeder Situation beschützen wird.</a:t>
            </a:r>
          </a:p>
          <a:p>
            <a:pPr xmlns:a="http://schemas.openxmlformats.org/drawingml/2006/main" algn="ctr"/>
            <a:r xmlns:a="http://schemas.openxmlformats.org/drawingml/2006/main">
              <a:rPr lang="de" altLang="ko-KR" sz="3200">
                <a:solidFill>
                  <a:schemeClr val="tx1">
                    <a:lumMod val="65000"/>
                    <a:lumOff val="35000"/>
                  </a:schemeClr>
                </a:solidFill>
              </a:rPr>
              <a:t>Mut, der aus dem Glauben an Gott entsteht, kann jede Angst überwinden.</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3200"/>
              <a:t>Gott?</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rgbClr val="C00000"/>
                </a:solidFill>
              </a:rPr>
              <a:t>Gott..</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Gott gibt denen den Sieg, die für ihn kämpfen.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Was warf David auf Goliath?</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Schwert</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Speer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Stein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Schild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rgbClr val="FF0000"/>
                </a:solidFill>
              </a:rPr>
              <a:t>③ </a:t>
            </a:r>
            <a:r xmlns:a="http://schemas.openxmlformats.org/drawingml/2006/main">
              <a:rPr lang="de" altLang="ko-KR" sz="2800">
                <a:solidFill>
                  <a:srgbClr val="FF0000"/>
                </a:solidFill>
              </a:rPr>
              <a:t>Stein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David sagte zum Philister: „Du kommst mit Schwert, Speer und Speer gegen mich, ich aber wider dich im Namen des HERRN, des Allmächtigen, des Gottes der Heere Israels, dem du getrotzt hast.“</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e" altLang="ko-KR" sz="2800">
                <a:solidFill>
                  <a:schemeClr val="tx1">
                    <a:lumMod val="65000"/>
                    <a:lumOff val="35000"/>
                  </a:schemeClr>
                </a:solidFill>
              </a:rPr>
              <a:t>1 Samuel</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700">
                <a:solidFill>
                  <a:schemeClr val="tx1">
                    <a:lumMod val="65000"/>
                    <a:lumOff val="35000"/>
                  </a:schemeClr>
                </a:solidFill>
              </a:rPr>
              <a:t>Gott ließ über das ganze Land Ägypten zehn Katastrophen hereinbrechen. Das ägyptische Volk und der Pharao haben gelernt, wer der wahre Gott ist.</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„Moses, verlasse Ägypten sofort mit all deinen Israeliten.“ Pharao hatte keine andere Wahl, als sie gehen zu lassen.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3600">
                <a:solidFill>
                  <a:schemeClr val="tx1">
                    <a:lumMod val="65000"/>
                    <a:lumOff val="35000"/>
                  </a:schemeClr>
                </a:solidFill>
              </a:rPr>
              <a:t>Der Pharao dachte, dass er am stärksten darin sei, Gott zu ignorieren.</a:t>
            </a:r>
            <a:r xmlns:a="http://schemas.openxmlformats.org/drawingml/2006/main">
              <a:rPr lang="de"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de" altLang="ko-KR" sz="3600">
                <a:solidFill>
                  <a:schemeClr val="tx1">
                    <a:lumMod val="65000"/>
                    <a:lumOff val="35000"/>
                  </a:schemeClr>
                </a:solidFill>
              </a:rPr>
              <a:t>Er musste also große Katastrophen erleben.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de" altLang="ko-KR" sz="3600">
                <a:solidFill>
                  <a:schemeClr val="tx1">
                    <a:lumMod val="65000"/>
                    <a:lumOff val="35000"/>
                  </a:schemeClr>
                </a:solidFill>
              </a:rPr>
              <a:t>Wir müssen bekennen, dass Gott der Allmächtige ist, nicht wir.</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de" altLang="ko-KR" sz="3600">
                <a:solidFill>
                  <a:schemeClr val="tx1">
                    <a:lumMod val="65000"/>
                    <a:lumOff val="35000"/>
                  </a:schemeClr>
                </a:solidFill>
              </a:rPr>
              <a:t>Als der HERR sah, dass er hingegangen war, um nachzusehen, rief Gott ihn</a:t>
            </a:r>
          </a:p>
          <a:p>
            <a:r xmlns:a="http://schemas.openxmlformats.org/drawingml/2006/main">
              <a:rPr lang="de" altLang="ko-KR" sz="3600">
                <a:solidFill>
                  <a:schemeClr val="tx1">
                    <a:lumMod val="65000"/>
                    <a:lumOff val="35000"/>
                  </a:schemeClr>
                </a:solidFill>
              </a:rPr>
              <a:t>aus dem Busch,</a:t>
            </a:r>
          </a:p>
          <a:p>
            <a:r xmlns:a="http://schemas.openxmlformats.org/drawingml/2006/main">
              <a:rPr lang="de" altLang="ko-KR" sz="3600">
                <a:solidFill>
                  <a:schemeClr val="tx1">
                    <a:lumMod val="65000"/>
                    <a:lumOff val="35000"/>
                  </a:schemeClr>
                </a:solidFill>
              </a:rPr>
              <a:t>„Moses! Moses!“ Und Mose sagte: „Hier bin ich.“</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de" altLang="ko-KR" sz="2800">
                <a:solidFill>
                  <a:schemeClr val="tx1">
                    <a:lumMod val="65000"/>
                    <a:lumOff val="35000"/>
                  </a:schemeClr>
                </a:solidFill>
              </a:rPr>
              <a:t>Exodus</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3200"/>
              <a:t>Gott?</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rgbClr val="C00000"/>
                </a:solidFill>
              </a:rPr>
              <a:t>Gott..</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Gott unterscheidet sich von Idolen oder anderen falschen Göttern.</a:t>
            </a:r>
          </a:p>
          <a:p>
            <a:r xmlns:a="http://schemas.openxmlformats.org/drawingml/2006/main">
              <a:rPr lang="de" altLang="ko-KR" sz="3600">
                <a:solidFill>
                  <a:schemeClr val="tx1">
                    <a:lumMod val="65000"/>
                    <a:lumOff val="35000"/>
                  </a:schemeClr>
                </a:solidFill>
              </a:rPr>
              <a:t>Gott lebt und wirkt mit seiner mächtigen Kraft.</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Wie viele Katastrophen hat Gott über Ägypten herbeigeführt?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fünf</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sieben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zwölf</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zehn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rgbClr val="FF0000"/>
                </a:solidFill>
              </a:rPr>
              <a:t>④ </a:t>
            </a:r>
            <a:r xmlns:a="http://schemas.openxmlformats.org/drawingml/2006/main">
              <a:rPr lang="de" altLang="ko-KR" sz="2800">
                <a:solidFill>
                  <a:srgbClr val="FF0000"/>
                </a:solidFill>
              </a:rPr>
              <a:t>zehn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de" altLang="ko-KR" sz="3600">
                <a:solidFill>
                  <a:schemeClr val="tx1">
                    <a:lumMod val="65000"/>
                    <a:lumOff val="35000"/>
                  </a:schemeClr>
                </a:solidFill>
              </a:rPr>
              <a:t>Und die Ägypter werden erkennen, dass ich der HERR bin, wenn ich meine Hand gegen Ägypten ausstrecke und die Israeliten daraus herausführe.</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e" altLang="ko-KR" sz="2800">
                <a:solidFill>
                  <a:schemeClr val="tx1">
                    <a:lumMod val="65000"/>
                    <a:lumOff val="35000"/>
                  </a:schemeClr>
                </a:solidFill>
              </a:rPr>
              <a:t>Exodus</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b="1">
                <a:solidFill>
                  <a:schemeClr val="tx1">
                    <a:lumMod val="50000"/>
                    <a:lumOff val="50000"/>
                  </a:schemeClr>
                </a:solidFill>
              </a:rPr>
              <a:t>NEIN. 18</a:t>
            </a:r>
            <a:r xmlns:a="http://schemas.openxmlformats.org/drawingml/2006/main">
              <a:rPr lang="de" altLang="en-US" b="1">
                <a:solidFill>
                  <a:schemeClr val="tx1">
                    <a:lumMod val="50000"/>
                    <a:lumOff val="50000"/>
                  </a:schemeClr>
                </a:solidFill>
              </a:rPr>
              <a:t> </a:t>
            </a:r>
            <a:r xmlns:a="http://schemas.openxmlformats.org/drawingml/2006/main">
              <a:rPr lang="de" altLang="ko-KR" b="1">
                <a:solidFill>
                  <a:schemeClr val="tx1">
                    <a:lumMod val="50000"/>
                    <a:lumOff val="50000"/>
                  </a:schemeClr>
                </a:solidFill>
              </a:rPr>
              <a:t>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400"/>
              <a:t>Eine Wolkensäule</a:t>
            </a:r>
          </a:p>
          <a:p>
            <a:pPr xmlns:a="http://schemas.openxmlformats.org/drawingml/2006/main" algn="ctr"/>
            <a:r xmlns:a="http://schemas.openxmlformats.org/drawingml/2006/main">
              <a:rPr lang="de" altLang="ko-KR" sz="4400"/>
              <a:t>und Eine Feuersäule</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Tagsüber ging der HERR in einer Wolkensäule vor ihnen her, um sie auf ihrem Weg zu führen, und nachts in einer Feuersäule, um ihnen Licht zu spenden, damit sie Tag und Nacht reisen konnten.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e" altLang="ko-KR" sz="2800">
                <a:solidFill>
                  <a:schemeClr val="tx1">
                    <a:lumMod val="65000"/>
                    <a:lumOff val="35000"/>
                  </a:schemeClr>
                </a:solidFill>
              </a:rPr>
              <a:t>Exodus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Das israelitische Volk lebte 430 Jahre lang in Ägypten. Am Ende der 430 Jahre verließen sie Ägypten, um in das verheißene Land Kanaan zurückzukehren.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„Wie finden wir den richtigen Weg?“, „Was ist, wenn wir unterwegs auf böse Menschen treffen?“ Sie machten sich große Sorgen.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Zu dieser Zeit zeigte Gott ihnen den Beweis, dass er sie führte. Es war die Wolkensäule.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Nachts wurde es zur Feuersäule. So führte Gott sie Tag und Nacht.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400">
                <a:solidFill>
                  <a:schemeClr val="tx1">
                    <a:lumMod val="65000"/>
                    <a:lumOff val="35000"/>
                  </a:schemeClr>
                </a:solidFill>
              </a:rPr>
              <a:t>„Wir haben keine Angst, denn Gott ist mit uns!“ Die Israeliten dankten Gott dafür, dass er sie mit der Wolkensäule und der Feuersäule geführt hatte.</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de" altLang="ko-KR" sz="2800">
                <a:solidFill>
                  <a:schemeClr val="tx1">
                    <a:lumMod val="65000"/>
                    <a:lumOff val="35000"/>
                  </a:schemeClr>
                </a:solidFill>
              </a:rPr>
              <a:t>Als Moses eines Tages sah, wie ein Ägypter einen Israeliten schlug, wurde er wütend, stellte sich auf die Seite seines Volkes und tötete den Ägypter.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Heute</a:t>
            </a:r>
            <a:r xmlns:a="http://schemas.openxmlformats.org/drawingml/2006/main">
              <a:rPr lang="de" altLang="en-US" sz="4000">
                <a:solidFill>
                  <a:srgbClr val="FF0000"/>
                </a:solidFill>
              </a:rPr>
              <a:t> </a:t>
            </a:r>
            <a:r xmlns:a="http://schemas.openxmlformats.org/drawingml/2006/main">
              <a:rPr lang="de" altLang="ko-KR" sz="4000">
                <a:solidFill>
                  <a:srgbClr val="FF0000"/>
                </a:solidFill>
              </a:rPr>
              <a:t>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3600">
                <a:solidFill>
                  <a:schemeClr val="tx1">
                    <a:lumMod val="65000"/>
                    <a:lumOff val="35000"/>
                  </a:schemeClr>
                </a:solidFill>
              </a:rPr>
              <a:t>Als viele Israeliten die gefährliche Wüste durchquerten, zeigte Gott ihnen den Beweis, dass er sie mit der Wolkensäule und der Feuersäule führte und beschützte.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de" altLang="ko-KR" sz="3600">
                <a:solidFill>
                  <a:schemeClr val="tx1">
                    <a:lumMod val="65000"/>
                    <a:lumOff val="35000"/>
                  </a:schemeClr>
                </a:solidFill>
              </a:rPr>
              <a:t>Jetzt ist Gott bei mir und beschütze mich. Lasst uns Gott danken.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3200"/>
              <a:t>Gott?</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rgbClr val="C00000"/>
                </a:solidFill>
              </a:rPr>
              <a:t>Gott..</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Gott ist immer bei uns.</a:t>
            </a:r>
          </a:p>
          <a:p>
            <a:r xmlns:a="http://schemas.openxmlformats.org/drawingml/2006/main">
              <a:rPr lang="de" altLang="ko-KR" sz="3600">
                <a:solidFill>
                  <a:schemeClr val="tx1">
                    <a:lumMod val="65000"/>
                    <a:lumOff val="35000"/>
                  </a:schemeClr>
                </a:solidFill>
              </a:rPr>
              <a:t>Und er beschützt uns Tag und Nacht.</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Womit leitete Gott die Israeliten, als sie Ägypten verließen?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die Wolkensäule und die Feuersäule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Vogel und Fisch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Sonne und Mond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Hund und Katze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rgbClr val="FF0000"/>
                </a:solidFill>
              </a:rPr>
              <a:t>① </a:t>
            </a:r>
            <a:r xmlns:a="http://schemas.openxmlformats.org/drawingml/2006/main">
              <a:rPr lang="de" altLang="ko-KR" sz="2800">
                <a:solidFill>
                  <a:srgbClr val="FF0000"/>
                </a:solidFill>
              </a:rPr>
              <a:t>die Wolkensäule und die Feuersäule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Tagsüber ging der HERR in einer Wolkensäule vor ihnen her, um sie auf ihrem Weg zu führen, und nachts in einer Feuersäule, um ihnen Licht zu spenden, damit sie Tag und Nacht reisen konnten.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e" altLang="ko-KR" sz="2800">
                <a:solidFill>
                  <a:schemeClr val="tx1">
                    <a:lumMod val="65000"/>
                    <a:lumOff val="35000"/>
                  </a:schemeClr>
                </a:solidFill>
              </a:rPr>
              <a:t>Exodus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b="1">
                <a:solidFill>
                  <a:schemeClr val="tx1">
                    <a:lumMod val="50000"/>
                    <a:lumOff val="50000"/>
                  </a:schemeClr>
                </a:solidFill>
              </a:rPr>
              <a:t>Nr. 19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400"/>
              <a:t>Israeliten ziehen auf trockenem Boden durch das geteilte Meer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Da streckte Mose seine Hand über das Meer aus, und die ganze Nacht über trieb der HERR das Meer mit einem starken Ostwind zurück und verwandelte es in trockenes Land. Die Gewässer wurden geteilt,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e" altLang="ko-KR" sz="2800">
                <a:solidFill>
                  <a:schemeClr val="tx1">
                    <a:lumMod val="65000"/>
                    <a:lumOff val="35000"/>
                  </a:schemeClr>
                </a:solidFill>
              </a:rPr>
              <a:t>Exodus</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14:</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Auf dem Weg nach Kanaan trafen Moses und die Israeliten auf das Rote Meer.</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Die Ägypter verfolgten die Israeliten, um sie wieder einzufangen.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Dann geschah etwas Wunderbares! Gott ließ das Rote Meer teilen und die Israeliten auf trockenem Boden hinübergehen.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Ägyptische Soldaten verfolgten sie, aber das Meer kehrte wieder zurück, alle ägyptischen Soldaten wurden ins Meer geschwemmt. Keiner von ihnen hat überlebt.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de" altLang="ko-KR" sz="2800">
                <a:solidFill>
                  <a:schemeClr val="tx1">
                    <a:lumMod val="65000"/>
                    <a:lumOff val="35000"/>
                  </a:schemeClr>
                </a:solidFill>
              </a:rPr>
              <a:t>Als der Pharao davon hörte, hatte Moses Angst vor ihm und floh aus dem ägyptischen Palast und ließ sich in der Midian-Wüste nieder.</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Wir danken Gott, dass er uns gerettet hat! Alle Israeliten sangen mit großer Freude fröhliche Lieder.</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3600">
                <a:solidFill>
                  <a:schemeClr val="tx1">
                    <a:lumMod val="65000"/>
                    <a:lumOff val="35000"/>
                  </a:schemeClr>
                </a:solidFill>
              </a:rPr>
              <a:t>Gott rettete die Israeliten aus ihrer verzweifelten Lage.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de" altLang="ko-KR" sz="3600">
                <a:solidFill>
                  <a:schemeClr val="tx1">
                    <a:lumMod val="65000"/>
                    <a:lumOff val="35000"/>
                  </a:schemeClr>
                </a:solidFill>
              </a:rPr>
              <a:t>Ich war auch in der Situation, wegen der Sünde zu sterben, aber Gott sandte Jesus, um mich zu retten!</a:t>
            </a:r>
          </a:p>
          <a:p>
            <a:pPr xmlns:a="http://schemas.openxmlformats.org/drawingml/2006/main" algn="ctr"/>
            <a:r xmlns:a="http://schemas.openxmlformats.org/drawingml/2006/main">
              <a:rPr lang="de" altLang="ko-KR" sz="3600">
                <a:solidFill>
                  <a:schemeClr val="tx1">
                    <a:lumMod val="65000"/>
                    <a:lumOff val="35000"/>
                  </a:schemeClr>
                </a:solidFill>
              </a:rPr>
              <a:t>Gott hat mich vor dem ewigen Tod gerettet!</a:t>
            </a:r>
          </a:p>
          <a:p>
            <a:pPr xmlns:a="http://schemas.openxmlformats.org/drawingml/2006/main" algn="ctr"/>
            <a:r xmlns:a="http://schemas.openxmlformats.org/drawingml/2006/main">
              <a:rPr lang="de" altLang="ko-KR" sz="3600">
                <a:solidFill>
                  <a:schemeClr val="tx1">
                    <a:lumMod val="65000"/>
                    <a:lumOff val="35000"/>
                  </a:schemeClr>
                </a:solidFill>
              </a:rPr>
              <a:t>Oh, Vater Gott, vielen Dank!</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3200"/>
              <a:t>Gott ist?</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rgbClr val="C00000"/>
                </a:solidFill>
              </a:rPr>
              <a:t>Gott.</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Gott ist unser Retter, der sein Volk auf wunderbare Weise rettet.</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Wie überquerten die Israeliten das Rote Meer?</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Gott schickte ihnen ein großes Schiff.</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Gott ließ sie auf dem Meerwasser laufen.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Gott teilte das Rote Meer und ließ sie weitergehen</a:t>
            </a:r>
          </a:p>
          <a:p>
            <a:r xmlns:a="http://schemas.openxmlformats.org/drawingml/2006/main">
              <a:rPr lang="de" altLang="ko-KR" sz="2800">
                <a:solidFill>
                  <a:schemeClr val="tx1">
                    <a:lumMod val="65000"/>
                    <a:lumOff val="35000"/>
                  </a:schemeClr>
                </a:solidFill>
              </a:rPr>
              <a:t>der trockene Boden.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Gott ließ sie über das Meer fliegen.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rgbClr val="FF0000"/>
                </a:solidFill>
              </a:rPr>
              <a:t>③ </a:t>
            </a:r>
            <a:r xmlns:a="http://schemas.openxmlformats.org/drawingml/2006/main">
              <a:rPr lang="de" altLang="ko-KR" sz="2800">
                <a:solidFill>
                  <a:srgbClr val="FF0000"/>
                </a:solidFill>
              </a:rPr>
              <a:t>Gott teilte das Rote Meer und ließ sie weitergehen</a:t>
            </a:r>
          </a:p>
          <a:p>
            <a:r xmlns:a="http://schemas.openxmlformats.org/drawingml/2006/main">
              <a:rPr lang="de" altLang="ko-KR" sz="2800">
                <a:solidFill>
                  <a:srgbClr val="FF0000"/>
                </a:solidFill>
              </a:rPr>
              <a:t>der trockene Boden.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Da streckte Mose seine Hand über das Meer aus, und die ganze Nacht über trieb der HERR das Meer mit einem starken Ostwind zurück und verwandelte es in trockenes Land. Die Gewässer wurden geteilt,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e" altLang="ko-KR" sz="2800">
                <a:solidFill>
                  <a:schemeClr val="tx1">
                    <a:lumMod val="65000"/>
                    <a:lumOff val="35000"/>
                  </a:schemeClr>
                </a:solidFill>
              </a:rPr>
              <a:t>Exodus</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14:</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b="1">
                <a:solidFill>
                  <a:schemeClr val="tx1">
                    <a:lumMod val="50000"/>
                    <a:lumOff val="50000"/>
                  </a:schemeClr>
                </a:solidFill>
              </a:rPr>
              <a:t>Nr. 20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3600"/>
              <a:t>Gott, der Fleisch herunterlässt</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bg1">
                    <a:lumMod val="50000"/>
                  </a:schemeClr>
                </a:solidFill>
              </a:rPr>
              <a:t>„Ich habe das Murren der Israeliten gehört. Sage ihnen: ‚In der Dämmerung wirst du Fleisch essen, und am Morgen wirst du mit Brot satt werden. Dann wirst du erkennen, dass ich der HERR, dein Gott, bin.‘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e" altLang="ko-KR" sz="2800">
                <a:solidFill>
                  <a:schemeClr val="tx1">
                    <a:lumMod val="65000"/>
                    <a:lumOff val="35000"/>
                  </a:schemeClr>
                </a:solidFill>
              </a:rPr>
              <a:t>Exodus</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Die Israeliten hatten in der Wüste keine Nahrung. Dann murrten sie gegen Mose und Gott.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Dann sagte der Herr zu Mose. „Ich werde für dich Nahrung vom Himmel herablassen.“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Am Morgen bildeten sich dünne, frostähnliche Flocken auf dem Wüstenboden.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de" altLang="ko-KR" sz="2800">
                <a:solidFill>
                  <a:schemeClr val="tx1">
                    <a:lumMod val="65000"/>
                    <a:lumOff val="35000"/>
                  </a:schemeClr>
                </a:solidFill>
              </a:rPr>
              <a:t>Moses lebte 40 Jahre lang als Hirte und wurde am Ende 80 Jahre alt.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Am Abend kamen Wachteln über sie her, fielen nieder und bedeckten das Lager. Sie sammelten sie, kochten und aßen sie. Sie verhungerten nicht einmal in der Wüste.</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600">
                <a:solidFill>
                  <a:schemeClr val="tx1">
                    <a:lumMod val="65000"/>
                    <a:lumOff val="35000"/>
                  </a:schemeClr>
                </a:solidFill>
              </a:rPr>
              <a:t>"Danke Gott!" Mose und das israelitische Volk waren erstaunt über Gottes allmächtige Macht.</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3600">
                <a:solidFill>
                  <a:schemeClr val="tx1">
                    <a:lumMod val="65000"/>
                    <a:lumOff val="35000"/>
                  </a:schemeClr>
                </a:solidFill>
              </a:rPr>
              <a:t>Gott versorgte sein Volk auf erstaunliche Weise und mit seiner allmächtigen Macht mit täglicher Nahrung, selbst in der Wüste, wo sie keine finden konnten.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de" altLang="ko-KR" sz="3600">
                <a:solidFill>
                  <a:schemeClr val="tx1">
                    <a:lumMod val="65000"/>
                    <a:lumOff val="35000"/>
                  </a:schemeClr>
                </a:solidFill>
              </a:rPr>
              <a:t>Wir glauben, dass Gott uns auf seine wunderbare Weise treu mit allem versorgen wird, was wir brauchen.</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3200"/>
              <a:t>Gott ist?</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rgbClr val="C00000"/>
                </a:solidFill>
              </a:rPr>
              <a:t>Gott..</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Er ist ein wunderbarer Gott, der unsere Bedürfnisse im Voraus kennt und sie auf seine erstaunliche Weise versorgt.</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Was hat Gott für sein hungerndes Volk bereitgestellt?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Manna und Wachtel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Brot und Milch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Fleisch und Wasser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Reis und Suppe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rgbClr val="FF0000"/>
                </a:solidFill>
              </a:rPr>
              <a:t>① </a:t>
            </a:r>
            <a:r xmlns:a="http://schemas.openxmlformats.org/drawingml/2006/main">
              <a:rPr lang="de" altLang="ko-KR" sz="2800">
                <a:solidFill>
                  <a:srgbClr val="FF0000"/>
                </a:solidFill>
              </a:rPr>
              <a:t>Manna und Wachtel</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bg1">
                    <a:lumMod val="50000"/>
                  </a:schemeClr>
                </a:solidFill>
              </a:rPr>
              <a:t>„Ich habe das Murren der Israeliten gehört. Sage ihnen: ‚In der Dämmerung wirst du Fleisch essen, und am Morgen wirst du mit Brot satt werden. Dann wirst du erkennen, dass ich der HERR, dein Gott, bin.‘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e" altLang="ko-KR" sz="2800">
                <a:solidFill>
                  <a:schemeClr val="tx1">
                    <a:lumMod val="65000"/>
                    <a:lumOff val="35000"/>
                  </a:schemeClr>
                </a:solidFill>
              </a:rPr>
              <a:t>Exodus</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de" altLang="ko-KR" b="1">
                <a:solidFill>
                  <a:schemeClr val="tx1">
                    <a:lumMod val="50000"/>
                    <a:lumOff val="50000"/>
                  </a:schemeClr>
                </a:solidFill>
              </a:rPr>
              <a:t>NEIN.</a:t>
            </a:r>
            <a:r xmlns:a="http://schemas.openxmlformats.org/drawingml/2006/main">
              <a:rPr lang="de" altLang="en-US" b="1">
                <a:solidFill>
                  <a:schemeClr val="tx1">
                    <a:lumMod val="50000"/>
                    <a:lumOff val="50000"/>
                  </a:schemeClr>
                </a:solidFill>
              </a:rPr>
              <a:t> </a:t>
            </a:r>
            <a:r xmlns:a="http://schemas.openxmlformats.org/drawingml/2006/main">
              <a:rPr lang="de" altLang="ko-KR" b="1">
                <a:solidFill>
                  <a:schemeClr val="tx1">
                    <a:lumMod val="50000"/>
                    <a:lumOff val="50000"/>
                  </a:schemeClr>
                </a:solidFill>
              </a:rPr>
              <a:t>21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de" altLang="ko-KR" sz="4000"/>
              <a:t>Die Zehn Gebote</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de" altLang="ko-KR" sz="3600">
                <a:solidFill>
                  <a:schemeClr val="tx1">
                    <a:lumMod val="65000"/>
                    <a:lumOff val="35000"/>
                  </a:schemeClr>
                </a:solidFill>
              </a:rPr>
              <a:t>Vierzig Tage und vierzig Nächte lang blieb Mose beim HERRN, ohne zu essen</a:t>
            </a:r>
          </a:p>
          <a:p>
            <a:r xmlns:a="http://schemas.openxmlformats.org/drawingml/2006/main">
              <a:rPr lang="de" altLang="ko-KR" sz="3600">
                <a:solidFill>
                  <a:schemeClr val="tx1">
                    <a:lumMod val="65000"/>
                    <a:lumOff val="35000"/>
                  </a:schemeClr>
                </a:solidFill>
              </a:rPr>
              <a:t>Brot oder Trinkwasser. Und er schrieb auf die Tafeln die Worte des Bundes – die Zehn Gebote.</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de" altLang="ko-KR" sz="2800">
                <a:solidFill>
                  <a:schemeClr val="tx1">
                    <a:lumMod val="65000"/>
                    <a:lumOff val="35000"/>
                  </a:schemeClr>
                </a:solidFill>
              </a:rPr>
              <a:t>Exodus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de" altLang="ko-KR" sz="2800">
                <a:solidFill>
                  <a:schemeClr val="tx1">
                    <a:lumMod val="65000"/>
                    <a:lumOff val="35000"/>
                  </a:schemeClr>
                </a:solidFill>
              </a:rPr>
              <a:t>Das Volk der Israeliten erreichte den Berg Horeb (den Berg Sinai). Die Herrlichkeit Gottes, des Herrn, war auf dem Berg Sinai (Berg Horeb) voll.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de" altLang="ko-KR" sz="2800">
                <a:solidFill>
                  <a:schemeClr val="tx1">
                    <a:lumMod val="65000"/>
                    <a:lumOff val="35000"/>
                  </a:schemeClr>
                </a:solidFill>
              </a:rPr>
              <a:t>Gott sagte zu Mose: „Komm zu mir auf den Berg.“ Mose stieg auf den Berg Gottes.</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de" altLang="ko-KR" sz="2800">
                <a:solidFill>
                  <a:schemeClr val="tx1">
                    <a:lumMod val="65000"/>
                    <a:lumOff val="35000"/>
                  </a:schemeClr>
                </a:solidFill>
              </a:rPr>
              <a:t>Eines Tages rief Gott ihn im brennenden Dornbusch an und sagte zu ihm: „Ich sende dich zum Pharao, um mein Volk, die Israeliten, aus Ägypten zu retten.“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de" altLang="ko-KR" sz="2800">
                <a:solidFill>
                  <a:schemeClr val="tx1">
                    <a:lumMod val="65000"/>
                    <a:lumOff val="35000"/>
                  </a:schemeClr>
                </a:solidFill>
              </a:rPr>
              <a:t>Der Herrgott traf sich auf dem Berg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de" altLang="ko-KR" sz="2800">
                <a:solidFill>
                  <a:schemeClr val="tx1">
                    <a:lumMod val="65000"/>
                    <a:lumOff val="35000"/>
                  </a:schemeClr>
                </a:solidFill>
              </a:rPr>
              <a:t>Gott gab Moses die Steintafeln. Gott schrieb darauf die Gesetze und Gebote, die die Israeliten einhalten sollten – die Zehn Gebote.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de" altLang="ko-KR" sz="2600">
                <a:solidFill>
                  <a:schemeClr val="tx1">
                    <a:lumMod val="65000"/>
                    <a:lumOff val="35000"/>
                  </a:schemeClr>
                </a:solidFill>
              </a:rPr>
              <a:t>„Danke, Herr, dass du uns die Gesetze gibst.“</a:t>
            </a:r>
          </a:p>
          <a:p>
            <a:r xmlns:a="http://schemas.openxmlformats.org/drawingml/2006/main">
              <a:rPr lang="de" altLang="ko-KR" sz="2600">
                <a:solidFill>
                  <a:schemeClr val="tx1">
                    <a:lumMod val="65000"/>
                    <a:lumOff val="35000"/>
                  </a:schemeClr>
                </a:solidFill>
              </a:rPr>
              <a:t>Moses dachte: „Ich werde diese kostbaren Zehn Gebote überbringen und lehren.“</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de" altLang="ko-KR" sz="4000">
                <a:solidFill>
                  <a:srgbClr val="FF0000"/>
                </a:solidFill>
              </a:rPr>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de" altLang="ko-KR" sz="3200">
                <a:solidFill>
                  <a:schemeClr val="tx1">
                    <a:lumMod val="65000"/>
                    <a:lumOff val="35000"/>
                  </a:schemeClr>
                </a:solidFill>
              </a:rPr>
              <a:t>Die Zehn Gebote sind die wertvollen Vorschriften, die Gott für unser Leben gegeben hat.</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de" altLang="ko-KR" sz="3200">
                <a:solidFill>
                  <a:schemeClr val="tx1">
                    <a:lumMod val="65000"/>
                    <a:lumOff val="35000"/>
                  </a:schemeClr>
                </a:solidFill>
              </a:rPr>
              <a:t>Wenn wir Gottes Gesetze befolgen, wird Gott mit unserem Leben zufrieden sein.</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de" altLang="ko-KR" sz="3200"/>
              <a:t>Gott?</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de" altLang="ko-KR" sz="3600">
                <a:solidFill>
                  <a:srgbClr val="C00000"/>
                </a:solidFill>
              </a:rPr>
              <a:t>Gott</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de" altLang="ko-KR" sz="3600">
                <a:solidFill>
                  <a:schemeClr val="tx1">
                    <a:lumMod val="65000"/>
                    <a:lumOff val="35000"/>
                  </a:schemeClr>
                </a:solidFill>
              </a:rPr>
              <a:t>Gott hat uns die Gesetze und die Zehn Gebote gegeben.</a:t>
            </a:r>
          </a:p>
          <a:p>
            <a:endParaRPr lang="en-US" altLang="ko-KR" sz="3600">
              <a:solidFill>
                <a:schemeClr val="tx1">
                  <a:lumMod val="65000"/>
                  <a:lumOff val="35000"/>
                </a:schemeClr>
              </a:solidFill>
            </a:endParaRPr>
          </a:p>
          <a:p>
            <a:r xmlns:a="http://schemas.openxmlformats.org/drawingml/2006/main">
              <a:rPr lang="de" altLang="ko-KR" sz="3600">
                <a:solidFill>
                  <a:schemeClr val="tx1">
                    <a:lumMod val="65000"/>
                    <a:lumOff val="35000"/>
                  </a:schemeClr>
                </a:solidFill>
              </a:rPr>
              <a:t>Gott hat sich uns durch diese Gesetze und Gebote kundgetan.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de" altLang="ko-KR" sz="4000">
                <a:solidFill>
                  <a:srgbClr val="FF0000"/>
                </a:solidFill>
              </a:rPr>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de" altLang="ko-KR" sz="3200">
                <a:solidFill>
                  <a:schemeClr val="tx1">
                    <a:lumMod val="65000"/>
                    <a:lumOff val="35000"/>
                  </a:schemeClr>
                </a:solidFill>
              </a:rPr>
              <a:t>Wo hat Gott die Zehn Gebote geschrieben?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Holztafel</a:t>
            </a:r>
            <a:r xmlns:a="http://schemas.openxmlformats.org/drawingml/2006/main">
              <a:rPr lang="de"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Schlamm</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Tablette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Papier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Steintafel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de" altLang="en-US" sz="2800">
                <a:solidFill>
                  <a:srgbClr val="FF0000"/>
                </a:solidFill>
              </a:rPr>
              <a:t>④ </a:t>
            </a:r>
            <a:r xmlns:a="http://schemas.openxmlformats.org/drawingml/2006/main">
              <a:rPr lang="de" altLang="ko-KR" sz="2800">
                <a:solidFill>
                  <a:srgbClr val="FF0000"/>
                </a:solidFill>
              </a:rPr>
              <a:t>Steintafel</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de" altLang="ko-KR" sz="3600">
                <a:solidFill>
                  <a:schemeClr val="tx1">
                    <a:lumMod val="65000"/>
                    <a:lumOff val="35000"/>
                  </a:schemeClr>
                </a:solidFill>
              </a:rPr>
              <a:t>Vierzig Tage und vierzig Nächte lang blieb Mose beim HERRN, ohne zu essen</a:t>
            </a:r>
          </a:p>
          <a:p>
            <a:r xmlns:a="http://schemas.openxmlformats.org/drawingml/2006/main">
              <a:rPr lang="de" altLang="ko-KR" sz="3600">
                <a:solidFill>
                  <a:schemeClr val="tx1">
                    <a:lumMod val="65000"/>
                    <a:lumOff val="35000"/>
                  </a:schemeClr>
                </a:solidFill>
              </a:rPr>
              <a:t>Brot oder Trinkwasser. Und er schrieb auf die Tafeln die Worte des Bundes – die Zehn Gebote.</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de" altLang="ko-KR" sz="2800">
                <a:solidFill>
                  <a:schemeClr val="tx1">
                    <a:lumMod val="65000"/>
                    <a:lumOff val="35000"/>
                  </a:schemeClr>
                </a:solidFill>
              </a:rPr>
              <a:t>Exodus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b="1">
                <a:solidFill>
                  <a:schemeClr val="tx1">
                    <a:lumMod val="50000"/>
                    <a:lumOff val="50000"/>
                  </a:schemeClr>
                </a:solidFill>
              </a:rPr>
              <a:t>Nr. 22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400"/>
              <a:t>Das Goldene Kalb</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bg1">
                    <a:lumMod val="50000"/>
                  </a:schemeClr>
                </a:solidFill>
              </a:rPr>
              <a:t>Er nahm, was sie ihm reichten, und formte daraus ein Götzenbild</a:t>
            </a:r>
          </a:p>
          <a:p>
            <a:r xmlns:a="http://schemas.openxmlformats.org/drawingml/2006/main">
              <a:rPr lang="de" altLang="ko-KR" sz="3600">
                <a:solidFill>
                  <a:schemeClr val="bg1">
                    <a:lumMod val="50000"/>
                  </a:schemeClr>
                </a:solidFill>
              </a:rPr>
              <a:t>eines Kalbes und formte es mit einem Werkzeug. Dann sagten sie: „Das sind deine Götter, Israel, die dich aus Ägypten heraufgeführt haben.“</a:t>
            </a:r>
          </a:p>
          <a:p>
            <a:r xmlns:a="http://schemas.openxmlformats.org/drawingml/2006/main">
              <a:rPr lang="de"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e" altLang="ko-KR" sz="2800">
                <a:solidFill>
                  <a:schemeClr val="tx1">
                    <a:lumMod val="65000"/>
                    <a:lumOff val="35000"/>
                  </a:schemeClr>
                </a:solidFill>
              </a:rPr>
              <a:t>Exodus</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Als Moses so lange nicht vom Berg herunterkam, fühlten sie sich unwohl. „Wir brauchen unseren Gott, der uns führt, anstelle von Moses.“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de" altLang="ko-KR" sz="2600">
                <a:solidFill>
                  <a:schemeClr val="tx1">
                    <a:lumMod val="65000"/>
                    <a:lumOff val="35000"/>
                  </a:schemeClr>
                </a:solidFill>
              </a:rPr>
              <a:t>Mose kehrte nach Ägypten zurück, um sein Volk, die Israeliten, zu retten, die den Stab hielten, den Gott ihm gegeben hatte.</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Also machten sie ein goldenes Kalb und verehrten es als ihren Gott, der sie führen sollte.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Moses, der die Zehn Gebote verkündete, wurde so wütend.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Gott war wütend gegen sie. „Ich werde sie zerstören. Dann werde ich dich zu einer großen Nation machen.“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600">
                <a:solidFill>
                  <a:schemeClr val="tx1">
                    <a:lumMod val="65000"/>
                    <a:lumOff val="35000"/>
                  </a:schemeClr>
                </a:solidFill>
              </a:rPr>
              <a:t>Aber Moses betete ernsthaft zu Gott, ihnen zu vergeben. Gott hörte Moses Gebet und vergab ihnen.</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Heute</a:t>
            </a:r>
            <a:r xmlns:a="http://schemas.openxmlformats.org/drawingml/2006/main">
              <a:rPr lang="de" altLang="en-US" sz="4000">
                <a:solidFill>
                  <a:srgbClr val="FF0000"/>
                </a:solidFill>
              </a:rPr>
              <a:t> </a:t>
            </a:r>
            <a:r xmlns:a="http://schemas.openxmlformats.org/drawingml/2006/main">
              <a:rPr lang="de" altLang="ko-KR" sz="4000">
                <a:solidFill>
                  <a:srgbClr val="FF0000"/>
                </a:solidFill>
              </a:rPr>
              <a:t>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3600">
                <a:solidFill>
                  <a:schemeClr val="tx1">
                    <a:lumMod val="65000"/>
                    <a:lumOff val="35000"/>
                  </a:schemeClr>
                </a:solidFill>
              </a:rPr>
              <a:t>Was Gott am meisten hasst, ist die Anbetung anderer Götter anstelle von Ihm.</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de" altLang="ko-KR" sz="3600">
                <a:solidFill>
                  <a:schemeClr val="tx1">
                    <a:lumMod val="65000"/>
                    <a:lumOff val="35000"/>
                  </a:schemeClr>
                </a:solidFill>
              </a:rPr>
              <a:t>Du sollst dir um keinen Preis ein Götzenbild machen.</a:t>
            </a:r>
          </a:p>
          <a:p>
            <a:pPr xmlns:a="http://schemas.openxmlformats.org/drawingml/2006/main" algn="ctr"/>
            <a:r xmlns:a="http://schemas.openxmlformats.org/drawingml/2006/main">
              <a:rPr lang="de" altLang="ko-KR" sz="3600">
                <a:solidFill>
                  <a:schemeClr val="tx1">
                    <a:lumMod val="65000"/>
                    <a:lumOff val="35000"/>
                  </a:schemeClr>
                </a:solidFill>
              </a:rPr>
              <a:t>Egal was passiert, du sollst dich nicht vor ihnen beugen und sie anbeten.</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3200">
                <a:solidFill>
                  <a:srgbClr val="FF0000"/>
                </a:solidFill>
              </a:rPr>
              <a:t>Gott?</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rgbClr val="C00000"/>
                </a:solidFill>
              </a:rPr>
              <a:t>Gott…</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Gott hasst es am meisten, Götzen an seiner Stelle anzubeten.</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Welchen Götzen schufen die Israeliten, um Sünden zu begehen?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Golden</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Adler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Goldenes Kalb</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Silbernes Kalb</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Silber</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Adler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rgbClr val="FF0000"/>
                </a:solidFill>
              </a:rPr>
              <a:t>② </a:t>
            </a:r>
            <a:r xmlns:a="http://schemas.openxmlformats.org/drawingml/2006/main">
              <a:rPr lang="de" altLang="ko-KR" sz="2800">
                <a:solidFill>
                  <a:srgbClr val="FF0000"/>
                </a:solidFill>
              </a:rPr>
              <a:t>Goldenes Kalb</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bg1">
                    <a:lumMod val="50000"/>
                  </a:schemeClr>
                </a:solidFill>
              </a:rPr>
              <a:t>Er nahm, was sie ihm reichten, und formte daraus ein Götzenbild</a:t>
            </a:r>
          </a:p>
          <a:p>
            <a:r xmlns:a="http://schemas.openxmlformats.org/drawingml/2006/main">
              <a:rPr lang="de" altLang="ko-KR" sz="3600">
                <a:solidFill>
                  <a:schemeClr val="bg1">
                    <a:lumMod val="50000"/>
                  </a:schemeClr>
                </a:solidFill>
              </a:rPr>
              <a:t>eines Kalbes und formte es mit einem Werkzeug. Dann sagten sie: „Das sind deine Götter, Israel, die dich aus Ägypten heraufgeführt haben.“</a:t>
            </a:r>
          </a:p>
          <a:p>
            <a:r xmlns:a="http://schemas.openxmlformats.org/drawingml/2006/main">
              <a:rPr lang="de"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e" altLang="ko-KR" sz="2800">
                <a:solidFill>
                  <a:schemeClr val="tx1">
                    <a:lumMod val="65000"/>
                    <a:lumOff val="35000"/>
                  </a:schemeClr>
                </a:solidFill>
              </a:rPr>
              <a:t>Exodus</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b="1">
                <a:solidFill>
                  <a:schemeClr val="tx1">
                    <a:lumMod val="50000"/>
                    <a:lumOff val="50000"/>
                  </a:schemeClr>
                </a:solidFill>
              </a:rPr>
              <a:t>Nr. 23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400"/>
              <a:t>Das Haus Gottes (Tabernakel) in der Wüste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bg1">
                    <a:lumMod val="50000"/>
                  </a:schemeClr>
                </a:solidFill>
              </a:rPr>
              <a:t>An dem Tag, als die Stiftshütte, das Zelt des Zeugnisses, errichtet wurde, bedeckte die Wolke sie. Vom Abend bis zum Morgen sah die Wolke über der Stiftshütte aus wie Feuer.</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e" altLang="ko-KR" sz="2800">
                <a:solidFill>
                  <a:schemeClr val="tx1">
                    <a:lumMod val="65000"/>
                    <a:lumOff val="35000"/>
                  </a:schemeClr>
                </a:solidFill>
              </a:rPr>
              <a:t>Zahlen</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de" altLang="ko-KR" sz="4000">
                <a:solidFill>
                  <a:srgbClr val="FF0000"/>
                </a:solidFill>
              </a:rPr>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de" altLang="ko-KR" sz="3200">
                <a:solidFill>
                  <a:schemeClr val="tx1">
                    <a:lumMod val="65000"/>
                    <a:lumOff val="35000"/>
                  </a:schemeClr>
                </a:solidFill>
              </a:rPr>
              <a:t>Gott berief Mose im Alter von 80 Jahren zum Anführer der Israeliten.</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de" altLang="ko-KR" sz="3200">
                <a:solidFill>
                  <a:schemeClr val="tx1">
                    <a:lumMod val="65000"/>
                    <a:lumOff val="35000"/>
                  </a:schemeClr>
                </a:solidFill>
              </a:rPr>
              <a:t>Gottes Plan unterscheidet sich von unserem, aber sein Plan ist immer perfekt.</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de" altLang="ko-KR" sz="3200">
                <a:solidFill>
                  <a:schemeClr val="tx1">
                    <a:lumMod val="65000"/>
                    <a:lumOff val="35000"/>
                  </a:schemeClr>
                </a:solidFill>
              </a:rPr>
              <a:t>Wir müssen glauben, dass Gottes Plan perfekt ist und wir müssen uns auf ihn verlassen.</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Gott sagte zu Mose, er solle die Stiftshütte – das Haus Gottes – errichten.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Gott erzählte alles über die Stiftshütte – ihre Form und alles, was dafür vorbereitet werden sollte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Und Gott ließ sie wissen, wie sie jeden Artikel verwenden sollten, wenn sie Gott in der Stiftshütte anbeten.</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Moses und das Volk der Israeliten errichteten die Stiftshütte – das Haus Gottes – gemäß der Anweisung Gottes.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600">
                <a:solidFill>
                  <a:schemeClr val="tx1">
                    <a:lumMod val="65000"/>
                    <a:lumOff val="35000"/>
                  </a:schemeClr>
                </a:solidFill>
              </a:rPr>
              <a:t>An dem Tag, an dem die Stiftshütte errichtet wurde, bedeckte sie die Wolke, die die Herrlichkeit Gottes zeigte. Die Stiftshütte war das Zeichen dafür, dass Gott mit den Israeliten war.</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3600">
                <a:solidFill>
                  <a:schemeClr val="tx1">
                    <a:lumMod val="65000"/>
                    <a:lumOff val="35000"/>
                  </a:schemeClr>
                </a:solidFill>
              </a:rPr>
              <a:t>Gott ließ die Israeliten die Stiftshütte – das Haus Gottes – bauen und ließ sie mit der Stiftshütte als Mittelpunkt leben.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de" altLang="ko-KR" sz="3600">
                <a:solidFill>
                  <a:schemeClr val="tx1">
                    <a:lumMod val="65000"/>
                    <a:lumOff val="35000"/>
                  </a:schemeClr>
                </a:solidFill>
              </a:rPr>
              <a:t>Wir sollten mit Gott als Mittelpunkt unseres Geistes und Lebens leben.</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3200">
                <a:solidFill>
                  <a:srgbClr val="FF0000"/>
                </a:solidFill>
              </a:rPr>
              <a:t>Gott?</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rgbClr val="C00000"/>
                </a:solidFill>
              </a:rPr>
              <a:t>Gott..</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Gott lebt mit uns, geht mit uns, führt uns und spricht mit uns.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Was ließ Gott die Israeliten machen?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Goldenes Kalb</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Zehn Gebote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Palast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Die Stiftshütte – Das Haus Gottes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rgbClr val="FF0000"/>
                </a:solidFill>
              </a:rPr>
              <a:t>④ </a:t>
            </a:r>
            <a:r xmlns:a="http://schemas.openxmlformats.org/drawingml/2006/main">
              <a:rPr lang="de" altLang="ko-KR" sz="2800">
                <a:solidFill>
                  <a:srgbClr val="FF0000"/>
                </a:solidFill>
              </a:rPr>
              <a:t>Die Stiftshütte – Das Haus Gottes</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bg1">
                    <a:lumMod val="50000"/>
                  </a:schemeClr>
                </a:solidFill>
              </a:rPr>
              <a:t>An dem Tag, als die Stiftshütte, das Zelt des Zeugnisses, errichtet wurde, bedeckte die Wolke sie. Vom Abend bis zum Morgen sah die Wolke über der Stiftshütte aus wie Feuer.</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e" altLang="ko-KR" sz="2800">
                <a:solidFill>
                  <a:schemeClr val="tx1">
                    <a:lumMod val="65000"/>
                    <a:lumOff val="35000"/>
                  </a:schemeClr>
                </a:solidFill>
              </a:rPr>
              <a:t>Zahlen</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b="1">
                <a:solidFill>
                  <a:schemeClr val="tx1">
                    <a:lumMod val="50000"/>
                    <a:lumOff val="50000"/>
                  </a:schemeClr>
                </a:solidFill>
              </a:rPr>
              <a:t>Nr. 24</a:t>
            </a:r>
            <a:r xmlns:a="http://schemas.openxmlformats.org/drawingml/2006/main">
              <a:rPr lang="de" altLang="en-US" b="1">
                <a:solidFill>
                  <a:schemeClr val="tx1">
                    <a:lumMod val="50000"/>
                    <a:lumOff val="50000"/>
                  </a:schemeClr>
                </a:solidFill>
              </a:rPr>
              <a:t> </a:t>
            </a:r>
            <a:r xmlns:a="http://schemas.openxmlformats.org/drawingml/2006/main">
              <a:rPr lang="de" altLang="ko-KR" b="1">
                <a:solidFill>
                  <a:schemeClr val="tx1">
                    <a:lumMod val="50000"/>
                    <a:lumOff val="50000"/>
                  </a:schemeClr>
                </a:solidFill>
              </a:rPr>
              <a:t>Der</a:t>
            </a:r>
            <a:r xmlns:a="http://schemas.openxmlformats.org/drawingml/2006/main">
              <a:rPr lang="de" altLang="en-US" b="1">
                <a:solidFill>
                  <a:schemeClr val="tx1">
                    <a:lumMod val="50000"/>
                    <a:lumOff val="50000"/>
                  </a:schemeClr>
                </a:solidFill>
              </a:rPr>
              <a:t> </a:t>
            </a:r>
            <a:r xmlns:a="http://schemas.openxmlformats.org/drawingml/2006/main">
              <a:rPr lang="de" altLang="ko-KR" b="1">
                <a:solidFill>
                  <a:schemeClr val="tx1">
                    <a:lumMod val="50000"/>
                    <a:lumOff val="50000"/>
                  </a:schemeClr>
                </a:solidFill>
              </a:rPr>
              <a:t>Wort</a:t>
            </a:r>
            <a:r xmlns:a="http://schemas.openxmlformats.org/drawingml/2006/main">
              <a:rPr lang="de" altLang="en-US" b="1">
                <a:solidFill>
                  <a:schemeClr val="tx1">
                    <a:lumMod val="50000"/>
                    <a:lumOff val="50000"/>
                  </a:schemeClr>
                </a:solidFill>
              </a:rPr>
              <a:t> </a:t>
            </a:r>
            <a:r xmlns:a="http://schemas.openxmlformats.org/drawingml/2006/main">
              <a:rPr lang="de" altLang="ko-KR" b="1">
                <a:solidFill>
                  <a:schemeClr val="tx1">
                    <a:lumMod val="50000"/>
                    <a:lumOff val="50000"/>
                  </a:schemeClr>
                </a:solidFill>
              </a:rPr>
              <a:t>von</a:t>
            </a:r>
            <a:r xmlns:a="http://schemas.openxmlformats.org/drawingml/2006/main">
              <a:rPr lang="de" altLang="en-US" b="1">
                <a:solidFill>
                  <a:schemeClr val="tx1">
                    <a:lumMod val="50000"/>
                    <a:lumOff val="50000"/>
                  </a:schemeClr>
                </a:solidFill>
              </a:rPr>
              <a:t> </a:t>
            </a:r>
            <a:r xmlns:a="http://schemas.openxmlformats.org/drawingml/2006/main">
              <a:rPr lang="de" altLang="ko-KR" b="1">
                <a:solidFill>
                  <a:schemeClr val="tx1">
                    <a:lumMod val="50000"/>
                    <a:lumOff val="50000"/>
                  </a:schemeClr>
                </a:solidFill>
              </a:rPr>
              <a:t>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400"/>
              <a:t>Das eingestürzte Jericho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de" altLang="ko-KR" sz="3200"/>
              <a:t>Gott ist?</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de" altLang="ko-KR" sz="3600">
                <a:solidFill>
                  <a:srgbClr val="C00000"/>
                </a:solidFill>
              </a:rPr>
              <a:t>Gott..</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de" altLang="ko-KR" sz="3600">
                <a:solidFill>
                  <a:schemeClr val="tx1">
                    <a:lumMod val="65000"/>
                    <a:lumOff val="35000"/>
                  </a:schemeClr>
                </a:solidFill>
              </a:rPr>
              <a:t>Gott führt uns mit seinen perfekten Plänen. Es gibt keine Fehler in Gottes Plänen.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Beim siebten Mal, als die Priester die Posaune erklingen ließen, befahl Josua dem Volk: „Jauchet! Denn der HERR hat euch die Stadt gegeben!“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e" altLang="ko-KR" sz="2800">
                <a:solidFill>
                  <a:schemeClr val="tx1">
                    <a:lumMod val="65000"/>
                    <a:lumOff val="35000"/>
                  </a:schemeClr>
                </a:solidFill>
              </a:rPr>
              <a:t>Joshua</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Die Israeliten wollten in das gelobte Land gehen. Aber Jericho, eine große Burg, versperrte ihnen den Weg.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Gott sagte zu Josua, ihrem Anführer, wie er Jericho zerstören sollte.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Das israelitische Volk marschierte nach Gottes Anweisung sieben Tage lang um die Mauer von Jericho.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Während sie sechs Tage lang jeden Tag einmal um die Mauer marschierten, rührte sich Jericho keinen Zentimeter.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Am siebten Tag marschierten sie sieben Mal um ihn herum. Beim siebten Mal riefen sie laut und die Mauer stürzte ein.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3200">
                <a:solidFill>
                  <a:schemeClr val="tx1">
                    <a:lumMod val="65000"/>
                    <a:lumOff val="35000"/>
                  </a:schemeClr>
                </a:solidFill>
              </a:rPr>
              <a:t>Die Israeliten konnten Jericho nicht aus eigener Kraft zerstören. Aber Gott zerstörte Jericho aus eigener Kraft für sie.</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de" altLang="ko-KR" sz="3200">
                <a:solidFill>
                  <a:schemeClr val="tx1">
                    <a:lumMod val="65000"/>
                    <a:lumOff val="35000"/>
                  </a:schemeClr>
                </a:solidFill>
              </a:rPr>
              <a:t>Die Israeliten haben den Sieg durch Gehorsam gegenüber Gott errungen.</a:t>
            </a:r>
          </a:p>
          <a:p>
            <a:pPr xmlns:a="http://schemas.openxmlformats.org/drawingml/2006/main" algn="ctr"/>
            <a:r xmlns:a="http://schemas.openxmlformats.org/drawingml/2006/main">
              <a:rPr lang="de" altLang="ko-KR" sz="3200">
                <a:solidFill>
                  <a:schemeClr val="tx1">
                    <a:lumMod val="65000"/>
                    <a:lumOff val="35000"/>
                  </a:schemeClr>
                </a:solidFill>
              </a:rPr>
              <a:t>Lasst uns unser Leben im Gehorsam gegenüber Gott leben.</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de" altLang="ko-KR" sz="3200">
                <a:solidFill>
                  <a:schemeClr val="tx1">
                    <a:lumMod val="65000"/>
                    <a:lumOff val="35000"/>
                  </a:schemeClr>
                </a:solidFill>
              </a:rPr>
              <a:t>Lasst uns Gott dafür danken, dass er uns zum Sieg geführt hat!</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3200"/>
              <a:t>Gott?</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rgbClr val="C00000"/>
                </a:solidFill>
              </a:rPr>
              <a:t>Gott..</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Gott schenkt seinem Volk den Sieg durch seine große Macht.</a:t>
            </a:r>
          </a:p>
          <a:p>
            <a:endParaRPr lang="en-US" altLang="ko-KR" sz="3600">
              <a:solidFill>
                <a:schemeClr val="tx1">
                  <a:lumMod val="65000"/>
                  <a:lumOff val="35000"/>
                </a:schemeClr>
              </a:solidFill>
            </a:endParaRPr>
          </a:p>
          <a:p>
            <a:r xmlns:a="http://schemas.openxmlformats.org/drawingml/2006/main">
              <a:rPr lang="de" altLang="ko-KR" sz="3600">
                <a:solidFill>
                  <a:schemeClr val="tx1">
                    <a:lumMod val="65000"/>
                    <a:lumOff val="35000"/>
                  </a:schemeClr>
                </a:solidFill>
              </a:rPr>
              <a:t>Er ist der Gott des Sieges!</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Was befahl Gott Josua, Jericho zu zerstören?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Wirf sieben Tage lang Steine auf Jericho.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Beten Sie sieben Tage lang für Jericho.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Loblieder singen sieben Tage lang für Jericho.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2800">
                <a:solidFill>
                  <a:schemeClr val="tx1">
                    <a:lumMod val="65000"/>
                    <a:lumOff val="35000"/>
                  </a:schemeClr>
                </a:solidFill>
              </a:rPr>
              <a:t>④ Marschieren Sie sieben Tage lang auf der Mauer von Jericho</a:t>
            </a:r>
          </a:p>
          <a:p>
            <a:r xmlns:a="http://schemas.openxmlformats.org/drawingml/2006/main">
              <a:rPr lang="de" altLang="ko-KR" sz="2800">
                <a:solidFill>
                  <a:schemeClr val="tx1">
                    <a:lumMod val="65000"/>
                    <a:lumOff val="35000"/>
                  </a:schemeClr>
                </a:solidFill>
              </a:rPr>
              <a:t>Der letzte Tag schreit laut.</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en-US" sz="2800">
                <a:solidFill>
                  <a:srgbClr val="FF0000"/>
                </a:solidFill>
              </a:rPr>
              <a:t>④ </a:t>
            </a:r>
            <a:r xmlns:a="http://schemas.openxmlformats.org/drawingml/2006/main">
              <a:rPr lang="de" altLang="ko-KR" sz="2800">
                <a:solidFill>
                  <a:srgbClr val="FF0000"/>
                </a:solidFill>
              </a:rPr>
              <a:t>Marschieren Sie sieben Tage lang auf der Mauer von Jericho</a:t>
            </a:r>
          </a:p>
          <a:p>
            <a:r xmlns:a="http://schemas.openxmlformats.org/drawingml/2006/main">
              <a:rPr lang="de" altLang="ko-KR" sz="2800">
                <a:solidFill>
                  <a:srgbClr val="FF0000"/>
                </a:solidFill>
              </a:rPr>
              <a:t>Der letzte Tag schreit laut.</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e" altLang="ko-KR" sz="3600">
                <a:solidFill>
                  <a:schemeClr val="tx1">
                    <a:lumMod val="65000"/>
                    <a:lumOff val="35000"/>
                  </a:schemeClr>
                </a:solidFill>
              </a:rPr>
              <a:t>Beim siebten Mal, als die Priester die Posaune erklingen ließen, befahl Josua dem Volk: „Jauchet! Denn der HERR hat euch die Stadt gegeben!“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e" altLang="ko-KR" sz="2800">
                <a:solidFill>
                  <a:schemeClr val="tx1">
                    <a:lumMod val="65000"/>
                    <a:lumOff val="35000"/>
                  </a:schemeClr>
                </a:solidFill>
              </a:rPr>
              <a:t>Joshua</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